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tiff" ContentType="image/tiff"/>
  <Default Extension="rels" ContentType="application/vnd.openxmlformats-package.relationships+xml"/>
  <Default Extension="gif" ContentType="image/gi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13" r:id="rId2"/>
    <p:sldId id="271" r:id="rId3"/>
    <p:sldId id="272" r:id="rId4"/>
    <p:sldId id="293" r:id="rId5"/>
    <p:sldId id="284" r:id="rId6"/>
    <p:sldId id="308" r:id="rId7"/>
    <p:sldId id="268" r:id="rId8"/>
    <p:sldId id="304" r:id="rId9"/>
    <p:sldId id="312" r:id="rId10"/>
    <p:sldId id="327" r:id="rId11"/>
    <p:sldId id="310" r:id="rId12"/>
    <p:sldId id="297" r:id="rId13"/>
    <p:sldId id="328" r:id="rId14"/>
    <p:sldId id="329" r:id="rId15"/>
    <p:sldId id="330" r:id="rId16"/>
    <p:sldId id="333" r:id="rId17"/>
    <p:sldId id="334" r:id="rId18"/>
    <p:sldId id="332" r:id="rId19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681F"/>
    <a:srgbClr val="F08A00"/>
    <a:srgbClr val="2C74B5"/>
    <a:srgbClr val="E6A854"/>
    <a:srgbClr val="FFCCFF"/>
    <a:srgbClr val="BBD050"/>
    <a:srgbClr val="B85195"/>
    <a:srgbClr val="5C0F8C"/>
    <a:srgbClr val="A8A8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02"/>
    <p:restoredTop sz="94963" autoAdjust="0"/>
  </p:normalViewPr>
  <p:slideViewPr>
    <p:cSldViewPr>
      <p:cViewPr>
        <p:scale>
          <a:sx n="90" d="100"/>
          <a:sy n="90" d="100"/>
        </p:scale>
        <p:origin x="1536" y="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36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70" d="100"/>
        <a:sy n="170" d="100"/>
      </p:scale>
      <p:origin x="0" y="0"/>
    </p:cViewPr>
  </p:sorterViewPr>
  <p:notesViewPr>
    <p:cSldViewPr>
      <p:cViewPr>
        <p:scale>
          <a:sx n="160" d="100"/>
          <a:sy n="160" d="100"/>
        </p:scale>
        <p:origin x="2192" y="-284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294" y="9721107"/>
            <a:ext cx="3076363" cy="511731"/>
          </a:xfrm>
          <a:prstGeom prst="rect">
            <a:avLst/>
          </a:prstGeom>
        </p:spPr>
        <p:txBody>
          <a:bodyPr vert="horz" lIns="95525" tIns="47762" rIns="95525" bIns="47762" rtlCol="0" anchor="b"/>
          <a:lstStyle>
            <a:lvl1pPr algn="r">
              <a:defRPr sz="1300"/>
            </a:lvl1pPr>
          </a:lstStyle>
          <a:p>
            <a:fld id="{E4101823-1C19-4802-8E86-683DF605543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61167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6363" cy="511731"/>
          </a:xfrm>
          <a:prstGeom prst="rect">
            <a:avLst/>
          </a:prstGeom>
        </p:spPr>
        <p:txBody>
          <a:bodyPr vert="horz" lIns="95525" tIns="47762" rIns="95525" bIns="47762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294" y="1"/>
            <a:ext cx="3076363" cy="511731"/>
          </a:xfrm>
          <a:prstGeom prst="rect">
            <a:avLst/>
          </a:prstGeom>
        </p:spPr>
        <p:txBody>
          <a:bodyPr vert="horz" lIns="95525" tIns="47762" rIns="95525" bIns="47762" rtlCol="0"/>
          <a:lstStyle>
            <a:lvl1pPr algn="r">
              <a:defRPr sz="1300"/>
            </a:lvl1pPr>
          </a:lstStyle>
          <a:p>
            <a:fld id="{AC9CFDAB-9E6E-4318-8E04-DBF1BC56C120}" type="datetimeFigureOut">
              <a:rPr lang="fr-FR" smtClean="0"/>
              <a:t>26/09/2017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6512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25" tIns="47762" rIns="95525" bIns="47762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930" y="4861443"/>
            <a:ext cx="5679440" cy="4605576"/>
          </a:xfrm>
          <a:prstGeom prst="rect">
            <a:avLst/>
          </a:prstGeom>
        </p:spPr>
        <p:txBody>
          <a:bodyPr vert="horz" lIns="95525" tIns="47762" rIns="95525" bIns="47762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721107"/>
            <a:ext cx="3076363" cy="511731"/>
          </a:xfrm>
          <a:prstGeom prst="rect">
            <a:avLst/>
          </a:prstGeom>
        </p:spPr>
        <p:txBody>
          <a:bodyPr vert="horz" lIns="95525" tIns="47762" rIns="95525" bIns="47762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1731"/>
          </a:xfrm>
          <a:prstGeom prst="rect">
            <a:avLst/>
          </a:prstGeom>
        </p:spPr>
        <p:txBody>
          <a:bodyPr vert="horz" lIns="95525" tIns="47762" rIns="95525" bIns="47762" rtlCol="0" anchor="b"/>
          <a:lstStyle>
            <a:lvl1pPr algn="r">
              <a:defRPr sz="1300"/>
            </a:lvl1pPr>
          </a:lstStyle>
          <a:p>
            <a:fld id="{DFAF3F8A-4ABC-400B-911C-BE23FCCDAD4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8223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F3F8A-4ABC-400B-911C-BE23FCCDAD46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47150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F3F8A-4ABC-400B-911C-BE23FCCDAD46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13067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92188" y="920750"/>
            <a:ext cx="5116512" cy="38369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F3F8A-4ABC-400B-911C-BE23FCCDAD46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06150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Pour la science</a:t>
            </a:r>
          </a:p>
          <a:p>
            <a:pPr marL="171450" indent="-171450">
              <a:buFontTx/>
              <a:buChar char="-"/>
            </a:pPr>
            <a:r>
              <a:rPr lang="fr-FR" dirty="0" smtClean="0"/>
              <a:t>Climat : modélisation de la circulation</a:t>
            </a:r>
            <a:r>
              <a:rPr lang="fr-FR" baseline="0" dirty="0" smtClean="0"/>
              <a:t> océanique dans l’Atlantique Nord (apport décisif au système climatique terrestre)</a:t>
            </a:r>
          </a:p>
          <a:p>
            <a:pPr marL="171450" indent="-171450">
              <a:buFontTx/>
              <a:buChar char="-"/>
            </a:pPr>
            <a:r>
              <a:rPr lang="fr-FR" baseline="0" dirty="0" smtClean="0"/>
              <a:t>Astrophysique : rôle des glaces interstellaires dans la formation de la matière</a:t>
            </a:r>
          </a:p>
          <a:p>
            <a:pPr marL="171450" indent="-171450">
              <a:buFontTx/>
              <a:buChar char="-"/>
            </a:pPr>
            <a:r>
              <a:rPr lang="fr-FR" baseline="0" dirty="0" smtClean="0"/>
              <a:t>Sciences du vivant : interactions entre protéines et double hélice d’ADN qui sont au cœur de la fonction cellulaire</a:t>
            </a:r>
            <a:endParaRPr lang="fr-FR" baseline="0" dirty="0"/>
          </a:p>
          <a:p>
            <a:pPr marL="0" indent="0">
              <a:buFontTx/>
              <a:buNone/>
            </a:pPr>
            <a:endParaRPr lang="fr-FR" baseline="0" dirty="0"/>
          </a:p>
          <a:p>
            <a:pPr marL="0" indent="0">
              <a:buFontTx/>
              <a:buNone/>
            </a:pPr>
            <a:r>
              <a:rPr lang="fr-FR" baseline="0" dirty="0" smtClean="0"/>
              <a:t>Pour l’innovation</a:t>
            </a:r>
          </a:p>
          <a:p>
            <a:pPr marL="171450" indent="-171450">
              <a:buFontTx/>
              <a:buChar char="-"/>
            </a:pPr>
            <a:r>
              <a:rPr lang="fr-FR" baseline="0" dirty="0" smtClean="0"/>
              <a:t>Automobile : réalisation de crash tests virtuels (plus de simulation, moins d’expérimentation)</a:t>
            </a:r>
          </a:p>
          <a:p>
            <a:pPr marL="171450" indent="-171450">
              <a:buFontTx/>
              <a:buChar char="-"/>
            </a:pPr>
            <a:r>
              <a:rPr lang="fr-FR" baseline="0" dirty="0" smtClean="0"/>
              <a:t>Aéronautique : simulations aérodynamiques pour réduire les nuisances sonores des aéronefs, notamment en phase de décollage</a:t>
            </a:r>
          </a:p>
          <a:p>
            <a:pPr marL="0" indent="0">
              <a:buFontTx/>
              <a:buNone/>
            </a:pPr>
            <a:endParaRPr lang="fr-FR" baseline="0" dirty="0" smtClean="0"/>
          </a:p>
          <a:p>
            <a:pPr marL="0" indent="0">
              <a:buFontTx/>
              <a:buNone/>
            </a:pPr>
            <a:r>
              <a:rPr lang="fr-FR" baseline="0" dirty="0" smtClean="0"/>
              <a:t>Pour l‘aide à la décision</a:t>
            </a:r>
          </a:p>
          <a:p>
            <a:pPr marL="171450" indent="-171450">
              <a:buFontTx/>
              <a:buChar char="-"/>
            </a:pPr>
            <a:r>
              <a:rPr lang="fr-FR" baseline="0" dirty="0" smtClean="0"/>
              <a:t>Risques naturels : reconstitution des grands séismes pour en mesurer (et un jour anticiper) les impacts</a:t>
            </a:r>
          </a:p>
          <a:p>
            <a:pPr marL="171450" indent="-171450">
              <a:buFontTx/>
              <a:buChar char="-"/>
            </a:pPr>
            <a:r>
              <a:rPr lang="fr-FR" baseline="0" dirty="0" smtClean="0"/>
              <a:t>Risques biologiques et épidémiologiques : cartographie de la propagation des virus (mesure d’impact)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F3F8A-4ABC-400B-911C-BE23FCCDAD46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26415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F3F8A-4ABC-400B-911C-BE23FCCDAD46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72391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Plus la puissance de calcul augmente, plus la complexité des phénomènes peut être appréhendée en détail…</a:t>
            </a:r>
          </a:p>
          <a:p>
            <a:r>
              <a:rPr lang="fr-FR" dirty="0" smtClean="0"/>
              <a:t>Moins</a:t>
            </a:r>
            <a:r>
              <a:rPr lang="fr-FR" baseline="0" dirty="0" smtClean="0"/>
              <a:t> d’un </a:t>
            </a:r>
            <a:r>
              <a:rPr lang="fr-FR" baseline="0" dirty="0" err="1" smtClean="0"/>
              <a:t>petaflop</a:t>
            </a:r>
            <a:r>
              <a:rPr lang="fr-FR" baseline="0" dirty="0" smtClean="0"/>
              <a:t>/s est nécessaire pour identifier des microfissures dans un matériau et en suivre la propagation.</a:t>
            </a:r>
          </a:p>
          <a:p>
            <a:r>
              <a:rPr lang="fr-FR" baseline="0" dirty="0" smtClean="0"/>
              <a:t>Il faut plus d’un </a:t>
            </a:r>
            <a:r>
              <a:rPr lang="fr-FR" baseline="0" dirty="0" err="1" smtClean="0"/>
              <a:t>petaflop</a:t>
            </a:r>
            <a:r>
              <a:rPr lang="fr-FR" baseline="0" dirty="0" smtClean="0"/>
              <a:t>/s pour modéliser l’impact des instabilités tourbillonnaires sur le rendement des installations hydrauliques</a:t>
            </a:r>
          </a:p>
          <a:p>
            <a:r>
              <a:rPr lang="fr-FR" baseline="0" dirty="0" smtClean="0"/>
              <a:t>Et il faut bien plus de 2 </a:t>
            </a:r>
            <a:r>
              <a:rPr lang="fr-FR" baseline="0" dirty="0" err="1" smtClean="0"/>
              <a:t>petaflop</a:t>
            </a:r>
            <a:r>
              <a:rPr lang="fr-FR" baseline="0" dirty="0" smtClean="0"/>
              <a:t>/s pour reconstituer l’ensemble des phénomènes physiques en jeu lors de l’allumage d’un foyer annulaire (fours industriels, par exemple) </a:t>
            </a:r>
          </a:p>
          <a:p>
            <a:r>
              <a:rPr lang="fr-FR" baseline="0" dirty="0" smtClean="0"/>
              <a:t>A chaque degré de la pyramide correspond une gouvernance spécifique…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F3F8A-4ABC-400B-911C-BE23FCCDAD46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13315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F3F8A-4ABC-400B-911C-BE23FCCDAD46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92213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USA #3 au Top500</a:t>
            </a:r>
            <a:r>
              <a:rPr lang="fr-FR" baseline="0" dirty="0" smtClean="0"/>
              <a:t> (les 2 premiers sont chinois : </a:t>
            </a:r>
            <a:r>
              <a:rPr lang="fr-FR" baseline="0" dirty="0" err="1" smtClean="0"/>
              <a:t>Sunway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TihuLight</a:t>
            </a:r>
            <a:r>
              <a:rPr lang="fr-FR" baseline="0" dirty="0" smtClean="0"/>
              <a:t> et Tianhe2) et 4 supercalculateurs dans les 10 premiers. NSCI destinée à rattraper le retard par rapport à la Chine et arriver les premiers à l’</a:t>
            </a:r>
            <a:r>
              <a:rPr lang="fr-FR" baseline="0" dirty="0" err="1" smtClean="0"/>
              <a:t>exascale</a:t>
            </a:r>
            <a:endParaRPr lang="fr-FR" baseline="0" dirty="0" smtClean="0"/>
          </a:p>
          <a:p>
            <a:r>
              <a:rPr lang="fr-FR" baseline="0" dirty="0" smtClean="0"/>
              <a:t>Japon #5 au top500 avec le K computer (classé dans les 10 premiers depuis novembre 2011)</a:t>
            </a:r>
          </a:p>
          <a:p>
            <a:r>
              <a:rPr lang="fr-FR" baseline="0" dirty="0" smtClean="0"/>
              <a:t>USA 3 </a:t>
            </a:r>
            <a:r>
              <a:rPr lang="fr-FR" baseline="0" dirty="0" err="1" smtClean="0"/>
              <a:t>miliards</a:t>
            </a:r>
            <a:r>
              <a:rPr lang="fr-FR" baseline="0" dirty="0" smtClean="0"/>
              <a:t> $</a:t>
            </a:r>
          </a:p>
          <a:p>
            <a:r>
              <a:rPr lang="fr-FR" baseline="0" dirty="0" smtClean="0"/>
              <a:t>Japon = 950 M€  =1 G€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F3F8A-4ABC-400B-911C-BE23FCCDAD46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26935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F3F8A-4ABC-400B-911C-BE23FCCDAD46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76880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F3F8A-4ABC-400B-911C-BE23FCCDAD46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3458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251520" y="2924944"/>
            <a:ext cx="8640960" cy="1137941"/>
          </a:xfrm>
          <a:prstGeom prst="rect">
            <a:avLst/>
          </a:prstGeom>
        </p:spPr>
        <p:txBody>
          <a:bodyPr wrap="square" anchor="ctr">
            <a:noAutofit/>
          </a:bodyPr>
          <a:lstStyle>
            <a:lvl1pPr>
              <a:defRPr sz="4000" b="1">
                <a:solidFill>
                  <a:srgbClr val="A8A8AA"/>
                </a:solidFill>
                <a:latin typeface="Helvetica Neue" panose="02000503000000020004" pitchFamily="2"/>
              </a:defRPr>
            </a:lvl1pPr>
          </a:lstStyle>
          <a:p>
            <a:r>
              <a:rPr lang="fr-FR" dirty="0" smtClean="0"/>
              <a:t>Cliquez pour taper un titre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2" y="50320"/>
            <a:ext cx="5977128" cy="1353312"/>
          </a:xfrm>
          <a:prstGeom prst="rect">
            <a:avLst/>
          </a:prstGeom>
        </p:spPr>
      </p:pic>
      <p:cxnSp>
        <p:nvCxnSpPr>
          <p:cNvPr id="9" name="Connecteur droit 8"/>
          <p:cNvCxnSpPr/>
          <p:nvPr userDrawn="1"/>
        </p:nvCxnSpPr>
        <p:spPr>
          <a:xfrm>
            <a:off x="-9080" y="6093296"/>
            <a:ext cx="9153080" cy="0"/>
          </a:xfrm>
          <a:prstGeom prst="line">
            <a:avLst/>
          </a:prstGeom>
          <a:ln w="127000">
            <a:solidFill>
              <a:srgbClr val="5C0F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necteur droit 3"/>
          <p:cNvCxnSpPr/>
          <p:nvPr userDrawn="1"/>
        </p:nvCxnSpPr>
        <p:spPr>
          <a:xfrm>
            <a:off x="5877669" y="6328370"/>
            <a:ext cx="0" cy="360040"/>
          </a:xfrm>
          <a:prstGeom prst="line">
            <a:avLst/>
          </a:prstGeom>
          <a:ln w="19050">
            <a:solidFill>
              <a:srgbClr val="A8A8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texte 5"/>
          <p:cNvSpPr>
            <a:spLocks noGrp="1"/>
          </p:cNvSpPr>
          <p:nvPr>
            <p:ph type="body" sz="quarter" idx="10" hasCustomPrompt="1"/>
          </p:nvPr>
        </p:nvSpPr>
        <p:spPr>
          <a:xfrm>
            <a:off x="740643" y="6256362"/>
            <a:ext cx="5112643" cy="441301"/>
          </a:xfrm>
          <a:prstGeom prst="rect">
            <a:avLst/>
          </a:prstGeom>
        </p:spPr>
        <p:txBody>
          <a:bodyPr anchor="b"/>
          <a:lstStyle>
            <a:lvl1pPr marL="0" indent="0" algn="r">
              <a:buNone/>
              <a:defRPr sz="1000" baseline="0">
                <a:solidFill>
                  <a:schemeClr val="tx1"/>
                </a:solidFill>
                <a:latin typeface="Helvetica Neue" pitchFamily="50"/>
              </a:defRPr>
            </a:lvl1pPr>
          </a:lstStyle>
          <a:p>
            <a:pPr lvl="0"/>
            <a:r>
              <a:rPr lang="fr-FR" dirty="0" smtClean="0"/>
              <a:t>Indiquez l’objet de la réunion</a:t>
            </a:r>
            <a:endParaRPr lang="fr-FR" dirty="0"/>
          </a:p>
        </p:txBody>
      </p:sp>
      <p:sp>
        <p:nvSpPr>
          <p:cNvPr id="15" name="Espace réservé du texte 5"/>
          <p:cNvSpPr>
            <a:spLocks noGrp="1"/>
          </p:cNvSpPr>
          <p:nvPr>
            <p:ph type="body" sz="quarter" idx="11" hasCustomPrompt="1"/>
          </p:nvPr>
        </p:nvSpPr>
        <p:spPr>
          <a:xfrm>
            <a:off x="5902052" y="6462860"/>
            <a:ext cx="2702396" cy="22554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000">
                <a:solidFill>
                  <a:schemeClr val="tx1"/>
                </a:solidFill>
                <a:latin typeface="Helvetica Neue" pitchFamily="50"/>
              </a:defRPr>
            </a:lvl1pPr>
          </a:lstStyle>
          <a:p>
            <a:pPr lvl="0"/>
            <a:r>
              <a:rPr lang="fr-FR" dirty="0" smtClean="0"/>
              <a:t>Tapez la date au format JJ mois AAAA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56523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7680CDC-FC3A-5240-94FA-914FC30348B4}" type="datetimeFigureOut">
              <a:rPr lang="fr-FR" smtClean="0"/>
              <a:t>26/09/2017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620517A-A400-8A40-9677-73F85939221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0926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ntenu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177779" y="6479340"/>
            <a:ext cx="554305" cy="196131"/>
          </a:xfrm>
          <a:prstGeom prst="rect">
            <a:avLst/>
          </a:prstGeom>
        </p:spPr>
        <p:txBody>
          <a:bodyPr wrap="none"/>
          <a:lstStyle>
            <a:lvl1pPr algn="ctr">
              <a:defRPr sz="700">
                <a:solidFill>
                  <a:srgbClr val="5C0F8C"/>
                </a:solidFill>
                <a:latin typeface="Helvetica" panose="020B0604020202030204" pitchFamily="34" charset="0"/>
              </a:defRPr>
            </a:lvl1pPr>
          </a:lstStyle>
          <a:p>
            <a:r>
              <a:rPr lang="fr-FR" smtClean="0"/>
              <a:t>août 2017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996333" y="6479340"/>
            <a:ext cx="7116652" cy="196131"/>
          </a:xfrm>
          <a:prstGeom prst="rect">
            <a:avLst/>
          </a:prstGeom>
        </p:spPr>
        <p:txBody>
          <a:bodyPr wrap="none" rIns="0"/>
          <a:lstStyle>
            <a:lvl1pPr algn="r">
              <a:defRPr sz="700" cap="all" baseline="0">
                <a:solidFill>
                  <a:srgbClr val="5C0F8C"/>
                </a:solidFill>
                <a:latin typeface="Helvetica" panose="020B0604020202030204" pitchFamily="34" charset="0"/>
              </a:defRPr>
            </a:lvl1pPr>
          </a:lstStyle>
          <a:p>
            <a:r>
              <a:rPr lang="fr-FR" smtClean="0"/>
              <a:t>Présentation GENCI 6-09-2017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803667" y="6479340"/>
            <a:ext cx="147666" cy="196131"/>
          </a:xfrm>
          <a:prstGeom prst="rect">
            <a:avLst/>
          </a:prstGeom>
        </p:spPr>
        <p:txBody>
          <a:bodyPr wrap="none" lIns="0" rIns="0"/>
          <a:lstStyle>
            <a:lvl1pPr algn="l">
              <a:defRPr sz="700">
                <a:solidFill>
                  <a:srgbClr val="5C0F8C"/>
                </a:solidFill>
                <a:latin typeface="Helvetica" panose="020B0604020202030204" pitchFamily="34" charset="0"/>
              </a:defRPr>
            </a:lvl1pPr>
          </a:lstStyle>
          <a:p>
            <a:fld id="{029F7B68-FC32-4E35-9CDA-1CB03524C245}" type="slidenum">
              <a:rPr lang="fr-FR" smtClean="0"/>
              <a:pPr/>
              <a:t>‹#›</a:t>
            </a:fld>
            <a:endParaRPr lang="fr-FR" dirty="0"/>
          </a:p>
        </p:txBody>
      </p:sp>
      <p:cxnSp>
        <p:nvCxnSpPr>
          <p:cNvPr id="37" name="Connecteur droit 36"/>
          <p:cNvCxnSpPr/>
          <p:nvPr userDrawn="1"/>
        </p:nvCxnSpPr>
        <p:spPr>
          <a:xfrm flipH="1">
            <a:off x="1475656" y="507528"/>
            <a:ext cx="7416824" cy="0"/>
          </a:xfrm>
          <a:prstGeom prst="line">
            <a:avLst/>
          </a:prstGeom>
          <a:ln w="25400">
            <a:solidFill>
              <a:srgbClr val="5C0F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itre 1"/>
          <p:cNvSpPr>
            <a:spLocks noGrp="1"/>
          </p:cNvSpPr>
          <p:nvPr>
            <p:ph type="title" hasCustomPrompt="1"/>
          </p:nvPr>
        </p:nvSpPr>
        <p:spPr>
          <a:xfrm>
            <a:off x="1269920" y="185173"/>
            <a:ext cx="3923856" cy="461665"/>
          </a:xfrm>
          <a:prstGeom prst="rect">
            <a:avLst/>
          </a:prstGeom>
          <a:solidFill>
            <a:schemeClr val="bg1"/>
          </a:solidFill>
        </p:spPr>
        <p:txBody>
          <a:bodyPr wrap="none" rIns="54000">
            <a:spAutoFit/>
          </a:bodyPr>
          <a:lstStyle>
            <a:lvl1pPr algn="l">
              <a:defRPr sz="2400" b="1" cap="all" baseline="0">
                <a:solidFill>
                  <a:srgbClr val="5C0F8C"/>
                </a:solidFill>
                <a:latin typeface="Helvetica Neue" pitchFamily="50"/>
              </a:defRPr>
            </a:lvl1pPr>
          </a:lstStyle>
          <a:p>
            <a:r>
              <a:rPr lang="fr-FR" dirty="0" smtClean="0"/>
              <a:t>CLIQUEZ POUR TAPER UN TITRE</a:t>
            </a:r>
            <a:endParaRPr lang="fr-FR" dirty="0"/>
          </a:p>
        </p:txBody>
      </p:sp>
      <p:sp>
        <p:nvSpPr>
          <p:cNvPr id="39" name="Espace réservé du texte 28"/>
          <p:cNvSpPr>
            <a:spLocks noGrp="1"/>
          </p:cNvSpPr>
          <p:nvPr>
            <p:ph type="body" sz="quarter" idx="13" hasCustomPrompt="1"/>
          </p:nvPr>
        </p:nvSpPr>
        <p:spPr>
          <a:xfrm>
            <a:off x="1278255" y="572823"/>
            <a:ext cx="3413114" cy="400110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Helvetica Neue" pitchFamily="50"/>
              </a:defRPr>
            </a:lvl1pPr>
            <a:lvl2pPr>
              <a:defRPr>
                <a:solidFill>
                  <a:schemeClr val="accent2"/>
                </a:solidFill>
              </a:defRPr>
            </a:lvl2pPr>
          </a:lstStyle>
          <a:p>
            <a:pPr lvl="0"/>
            <a:r>
              <a:rPr lang="fr-FR" dirty="0" smtClean="0"/>
              <a:t>Cliquez pour taper un sous-titre</a:t>
            </a:r>
          </a:p>
        </p:txBody>
      </p:sp>
      <p:sp>
        <p:nvSpPr>
          <p:cNvPr id="45" name="Espace réservé du texte 44"/>
          <p:cNvSpPr>
            <a:spLocks noGrp="1"/>
          </p:cNvSpPr>
          <p:nvPr>
            <p:ph type="body" sz="quarter" idx="16" hasCustomPrompt="1"/>
          </p:nvPr>
        </p:nvSpPr>
        <p:spPr>
          <a:xfrm>
            <a:off x="539824" y="1196752"/>
            <a:ext cx="8352656" cy="4824536"/>
          </a:xfrm>
          <a:prstGeom prst="rect">
            <a:avLst/>
          </a:prstGeom>
        </p:spPr>
        <p:txBody>
          <a:bodyPr>
            <a:noAutofit/>
          </a:bodyPr>
          <a:lstStyle>
            <a:lvl1pPr marL="92075" indent="-92075">
              <a:buFont typeface="Wingdings" panose="05000000000000000000" pitchFamily="2" charset="2"/>
              <a:buChar char="q"/>
              <a:defRPr sz="2000" baseline="0">
                <a:solidFill>
                  <a:srgbClr val="5C0F8C"/>
                </a:solidFill>
                <a:latin typeface="Helvetica" panose="020B0604020202030204" pitchFamily="34" charset="0"/>
              </a:defRPr>
            </a:lvl1pPr>
            <a:lvl2pPr marL="447675" indent="-182563">
              <a:buFont typeface="Wingdings" panose="05000000000000000000" pitchFamily="2" charset="2"/>
              <a:buChar char="§"/>
              <a:defRPr sz="1800" baseline="0">
                <a:solidFill>
                  <a:schemeClr val="tx1"/>
                </a:solidFill>
                <a:latin typeface="Helvetica" panose="020B0604020202030204" pitchFamily="34" charset="0"/>
              </a:defRPr>
            </a:lvl2pPr>
            <a:lvl3pPr marL="804863" indent="-174625">
              <a:defRPr sz="1600">
                <a:solidFill>
                  <a:srgbClr val="2C74B5"/>
                </a:solidFill>
                <a:latin typeface="Helvetica" panose="020B0604020202030204" pitchFamily="34" charset="0"/>
              </a:defRPr>
            </a:lvl3pPr>
          </a:lstStyle>
          <a:p>
            <a:pPr lvl="0"/>
            <a:r>
              <a:rPr lang="fr-FR" dirty="0" smtClean="0"/>
              <a:t> Premier niveau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sp>
        <p:nvSpPr>
          <p:cNvPr id="46" name="ZoneTexte 45"/>
          <p:cNvSpPr txBox="1"/>
          <p:nvPr userDrawn="1"/>
        </p:nvSpPr>
        <p:spPr>
          <a:xfrm>
            <a:off x="8069159" y="6461989"/>
            <a:ext cx="21031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900" dirty="0" smtClean="0">
                <a:solidFill>
                  <a:srgbClr val="5C0F8C"/>
                </a:solidFill>
                <a:latin typeface="Helvetica" panose="020B0604020202030204" pitchFamily="34" charset="0"/>
              </a:rPr>
              <a:t>l</a:t>
            </a:r>
            <a:endParaRPr lang="fr-FR" sz="900" dirty="0">
              <a:solidFill>
                <a:srgbClr val="5C0F8C"/>
              </a:solidFill>
              <a:latin typeface="Helvetica" panose="020B0604020202030204" pitchFamily="34" charset="0"/>
            </a:endParaRPr>
          </a:p>
        </p:txBody>
      </p:sp>
      <p:sp>
        <p:nvSpPr>
          <p:cNvPr id="47" name="ZoneTexte 46"/>
          <p:cNvSpPr txBox="1"/>
          <p:nvPr userDrawn="1"/>
        </p:nvSpPr>
        <p:spPr>
          <a:xfrm>
            <a:off x="8640617" y="6461989"/>
            <a:ext cx="21031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900" dirty="0" smtClean="0">
                <a:solidFill>
                  <a:srgbClr val="5C0F8C"/>
                </a:solidFill>
                <a:latin typeface="Helvetica" panose="020B0604020202030204" pitchFamily="34" charset="0"/>
              </a:rPr>
              <a:t>l</a:t>
            </a:r>
            <a:endParaRPr lang="fr-FR" sz="900" dirty="0">
              <a:solidFill>
                <a:srgbClr val="5C0F8C"/>
              </a:solidFill>
              <a:latin typeface="Helvetica" panose="020B0604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756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44"/>
          <p:cNvSpPr>
            <a:spLocks noGrp="1"/>
          </p:cNvSpPr>
          <p:nvPr>
            <p:ph type="body" sz="quarter" idx="16" hasCustomPrompt="1"/>
          </p:nvPr>
        </p:nvSpPr>
        <p:spPr>
          <a:xfrm>
            <a:off x="539824" y="1196752"/>
            <a:ext cx="3888160" cy="4824536"/>
          </a:xfrm>
          <a:prstGeom prst="rect">
            <a:avLst/>
          </a:prstGeom>
        </p:spPr>
        <p:txBody>
          <a:bodyPr>
            <a:noAutofit/>
          </a:bodyPr>
          <a:lstStyle>
            <a:lvl1pPr marL="92075" indent="-92075">
              <a:buFont typeface="Wingdings" panose="05000000000000000000" pitchFamily="2" charset="2"/>
              <a:buChar char="q"/>
              <a:defRPr sz="2000" baseline="0">
                <a:solidFill>
                  <a:srgbClr val="5C0F8C"/>
                </a:solidFill>
                <a:latin typeface="Helvetica" panose="020B0604020202030204" pitchFamily="34" charset="0"/>
              </a:defRPr>
            </a:lvl1pPr>
            <a:lvl2pPr marL="447675" indent="-182563">
              <a:buFont typeface="Wingdings" panose="05000000000000000000" pitchFamily="2" charset="2"/>
              <a:buChar char="§"/>
              <a:defRPr sz="1800" baseline="0">
                <a:solidFill>
                  <a:schemeClr val="tx1"/>
                </a:solidFill>
                <a:latin typeface="Helvetica" panose="020B0604020202030204" pitchFamily="34" charset="0"/>
              </a:defRPr>
            </a:lvl2pPr>
            <a:lvl3pPr marL="804863" indent="-174625">
              <a:defRPr sz="1600">
                <a:solidFill>
                  <a:srgbClr val="2C74B5"/>
                </a:solidFill>
                <a:latin typeface="Helvetica" panose="020B0604020202030204" pitchFamily="34" charset="0"/>
              </a:defRPr>
            </a:lvl3pPr>
          </a:lstStyle>
          <a:p>
            <a:pPr lvl="0"/>
            <a:r>
              <a:rPr lang="fr-FR" dirty="0" smtClean="0"/>
              <a:t> Premier niveau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sp>
        <p:nvSpPr>
          <p:cNvPr id="9" name="Espace réservé du texte 44"/>
          <p:cNvSpPr>
            <a:spLocks noGrp="1"/>
          </p:cNvSpPr>
          <p:nvPr>
            <p:ph type="body" sz="quarter" idx="17" hasCustomPrompt="1"/>
          </p:nvPr>
        </p:nvSpPr>
        <p:spPr>
          <a:xfrm>
            <a:off x="4788024" y="1196752"/>
            <a:ext cx="4032176" cy="4824536"/>
          </a:xfrm>
          <a:prstGeom prst="rect">
            <a:avLst/>
          </a:prstGeom>
        </p:spPr>
        <p:txBody>
          <a:bodyPr>
            <a:noAutofit/>
          </a:bodyPr>
          <a:lstStyle>
            <a:lvl1pPr marL="92075" indent="-92075">
              <a:buFont typeface="Wingdings" panose="05000000000000000000" pitchFamily="2" charset="2"/>
              <a:buChar char="q"/>
              <a:defRPr sz="2000" baseline="0">
                <a:solidFill>
                  <a:srgbClr val="5C0F8C"/>
                </a:solidFill>
                <a:latin typeface="Helvetica" panose="020B0604020202030204" pitchFamily="34" charset="0"/>
              </a:defRPr>
            </a:lvl1pPr>
            <a:lvl2pPr marL="447675" indent="-182563">
              <a:buFont typeface="Wingdings" panose="05000000000000000000" pitchFamily="2" charset="2"/>
              <a:buChar char="§"/>
              <a:defRPr sz="1800" baseline="0">
                <a:solidFill>
                  <a:schemeClr val="tx1"/>
                </a:solidFill>
                <a:latin typeface="Helvetica" panose="020B0604020202030204" pitchFamily="34" charset="0"/>
              </a:defRPr>
            </a:lvl2pPr>
            <a:lvl3pPr marL="804863" indent="-174625">
              <a:defRPr sz="1600">
                <a:solidFill>
                  <a:srgbClr val="2C74B5"/>
                </a:solidFill>
                <a:latin typeface="Helvetica" panose="020B0604020202030204" pitchFamily="34" charset="0"/>
              </a:defRPr>
            </a:lvl3pPr>
          </a:lstStyle>
          <a:p>
            <a:pPr lvl="0"/>
            <a:r>
              <a:rPr lang="fr-FR" dirty="0" smtClean="0"/>
              <a:t> Premier niveau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cxnSp>
        <p:nvCxnSpPr>
          <p:cNvPr id="3" name="Connecteur droit 2"/>
          <p:cNvCxnSpPr/>
          <p:nvPr userDrawn="1"/>
        </p:nvCxnSpPr>
        <p:spPr>
          <a:xfrm>
            <a:off x="4615433" y="1196752"/>
            <a:ext cx="0" cy="4824536"/>
          </a:xfrm>
          <a:prstGeom prst="line">
            <a:avLst/>
          </a:prstGeom>
          <a:ln>
            <a:solidFill>
              <a:srgbClr val="A8A8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177779" y="6479340"/>
            <a:ext cx="554305" cy="196131"/>
          </a:xfrm>
          <a:prstGeom prst="rect">
            <a:avLst/>
          </a:prstGeom>
        </p:spPr>
        <p:txBody>
          <a:bodyPr wrap="none"/>
          <a:lstStyle>
            <a:lvl1pPr algn="ctr">
              <a:defRPr sz="700">
                <a:solidFill>
                  <a:srgbClr val="5C0F8C"/>
                </a:solidFill>
                <a:latin typeface="Helvetica" panose="020B0604020202030204" pitchFamily="34" charset="0"/>
              </a:defRPr>
            </a:lvl1pPr>
          </a:lstStyle>
          <a:p>
            <a:r>
              <a:rPr lang="fr-FR" smtClean="0"/>
              <a:t>août 2017</a:t>
            </a:r>
            <a:endParaRPr lang="fr-FR"/>
          </a:p>
        </p:txBody>
      </p:sp>
      <p:sp>
        <p:nvSpPr>
          <p:cNvPr id="20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996333" y="6479340"/>
            <a:ext cx="7116652" cy="196131"/>
          </a:xfrm>
          <a:prstGeom prst="rect">
            <a:avLst/>
          </a:prstGeom>
        </p:spPr>
        <p:txBody>
          <a:bodyPr wrap="none" rIns="0"/>
          <a:lstStyle>
            <a:lvl1pPr algn="r">
              <a:defRPr sz="700" cap="all" baseline="0">
                <a:solidFill>
                  <a:srgbClr val="5C0F8C"/>
                </a:solidFill>
                <a:latin typeface="Helvetica" panose="020B0604020202030204" pitchFamily="34" charset="0"/>
              </a:defRPr>
            </a:lvl1pPr>
          </a:lstStyle>
          <a:p>
            <a:r>
              <a:rPr lang="fr-FR" smtClean="0"/>
              <a:t>Présentation GENCI 6-09-2017</a:t>
            </a:r>
            <a:endParaRPr lang="fr-FR" dirty="0"/>
          </a:p>
        </p:txBody>
      </p:sp>
      <p:sp>
        <p:nvSpPr>
          <p:cNvPr id="21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803667" y="6479340"/>
            <a:ext cx="147666" cy="196131"/>
          </a:xfrm>
          <a:prstGeom prst="rect">
            <a:avLst/>
          </a:prstGeom>
        </p:spPr>
        <p:txBody>
          <a:bodyPr wrap="none" lIns="0" rIns="0"/>
          <a:lstStyle>
            <a:lvl1pPr algn="l">
              <a:defRPr sz="700">
                <a:solidFill>
                  <a:srgbClr val="5C0F8C"/>
                </a:solidFill>
                <a:latin typeface="Helvetica" panose="020B0604020202030204" pitchFamily="34" charset="0"/>
              </a:defRPr>
            </a:lvl1pPr>
          </a:lstStyle>
          <a:p>
            <a:fld id="{029F7B68-FC32-4E35-9CDA-1CB03524C245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22" name="ZoneTexte 21"/>
          <p:cNvSpPr txBox="1"/>
          <p:nvPr userDrawn="1"/>
        </p:nvSpPr>
        <p:spPr>
          <a:xfrm>
            <a:off x="8069159" y="6461989"/>
            <a:ext cx="21031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900" dirty="0" smtClean="0">
                <a:solidFill>
                  <a:srgbClr val="5C0F8C"/>
                </a:solidFill>
                <a:latin typeface="Helvetica" panose="020B0604020202030204" pitchFamily="34" charset="0"/>
              </a:rPr>
              <a:t>l</a:t>
            </a:r>
            <a:endParaRPr lang="fr-FR" sz="900" dirty="0">
              <a:solidFill>
                <a:srgbClr val="5C0F8C"/>
              </a:solidFill>
              <a:latin typeface="Helvetica" panose="020B0604020202030204" pitchFamily="34" charset="0"/>
            </a:endParaRPr>
          </a:p>
        </p:txBody>
      </p:sp>
      <p:sp>
        <p:nvSpPr>
          <p:cNvPr id="23" name="ZoneTexte 22"/>
          <p:cNvSpPr txBox="1"/>
          <p:nvPr userDrawn="1"/>
        </p:nvSpPr>
        <p:spPr>
          <a:xfrm>
            <a:off x="8640617" y="6461989"/>
            <a:ext cx="21031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900" dirty="0" smtClean="0">
                <a:solidFill>
                  <a:srgbClr val="5C0F8C"/>
                </a:solidFill>
                <a:latin typeface="Helvetica" panose="020B0604020202030204" pitchFamily="34" charset="0"/>
              </a:rPr>
              <a:t>l</a:t>
            </a:r>
            <a:endParaRPr lang="fr-FR" sz="900" dirty="0">
              <a:solidFill>
                <a:srgbClr val="5C0F8C"/>
              </a:solidFill>
              <a:latin typeface="Helvetica" panose="020B0604020202030204" pitchFamily="34" charset="0"/>
            </a:endParaRPr>
          </a:p>
        </p:txBody>
      </p:sp>
      <p:cxnSp>
        <p:nvCxnSpPr>
          <p:cNvPr id="14" name="Connecteur droit 13"/>
          <p:cNvCxnSpPr/>
          <p:nvPr userDrawn="1"/>
        </p:nvCxnSpPr>
        <p:spPr>
          <a:xfrm flipH="1">
            <a:off x="1475656" y="507528"/>
            <a:ext cx="7416824" cy="0"/>
          </a:xfrm>
          <a:prstGeom prst="line">
            <a:avLst/>
          </a:prstGeom>
          <a:ln w="25400">
            <a:solidFill>
              <a:srgbClr val="5C0F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re 1"/>
          <p:cNvSpPr>
            <a:spLocks noGrp="1"/>
          </p:cNvSpPr>
          <p:nvPr>
            <p:ph type="title" hasCustomPrompt="1"/>
          </p:nvPr>
        </p:nvSpPr>
        <p:spPr>
          <a:xfrm>
            <a:off x="1269920" y="185173"/>
            <a:ext cx="3923856" cy="461665"/>
          </a:xfrm>
          <a:prstGeom prst="rect">
            <a:avLst/>
          </a:prstGeom>
          <a:solidFill>
            <a:schemeClr val="bg1"/>
          </a:solidFill>
        </p:spPr>
        <p:txBody>
          <a:bodyPr wrap="none" rIns="54000">
            <a:spAutoFit/>
          </a:bodyPr>
          <a:lstStyle>
            <a:lvl1pPr algn="l">
              <a:defRPr sz="2400" b="1" cap="all" baseline="0">
                <a:solidFill>
                  <a:srgbClr val="5C0F8C"/>
                </a:solidFill>
                <a:latin typeface="Helvetica Neue" pitchFamily="50"/>
              </a:defRPr>
            </a:lvl1pPr>
          </a:lstStyle>
          <a:p>
            <a:r>
              <a:rPr lang="fr-FR" dirty="0" smtClean="0"/>
              <a:t>CLIQUEZ POUR TAPER UN TITRE</a:t>
            </a:r>
            <a:endParaRPr lang="fr-FR" dirty="0"/>
          </a:p>
        </p:txBody>
      </p:sp>
      <p:sp>
        <p:nvSpPr>
          <p:cNvPr id="16" name="Espace réservé du texte 28"/>
          <p:cNvSpPr>
            <a:spLocks noGrp="1"/>
          </p:cNvSpPr>
          <p:nvPr>
            <p:ph type="body" sz="quarter" idx="13" hasCustomPrompt="1"/>
          </p:nvPr>
        </p:nvSpPr>
        <p:spPr>
          <a:xfrm>
            <a:off x="1278255" y="572823"/>
            <a:ext cx="3413114" cy="400110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Helvetica Neue" pitchFamily="50"/>
              </a:defRPr>
            </a:lvl1pPr>
            <a:lvl2pPr>
              <a:defRPr>
                <a:solidFill>
                  <a:schemeClr val="accent2"/>
                </a:solidFill>
              </a:defRPr>
            </a:lvl2pPr>
          </a:lstStyle>
          <a:p>
            <a:pPr lvl="0"/>
            <a:r>
              <a:rPr lang="fr-FR" dirty="0" smtClean="0"/>
              <a:t>Cliquez pour taper un sous-titre</a:t>
            </a:r>
          </a:p>
        </p:txBody>
      </p:sp>
    </p:spTree>
    <p:extLst>
      <p:ext uri="{BB962C8B-B14F-4D97-AF65-F5344CB8AC3E}">
        <p14:creationId xmlns:p14="http://schemas.microsoft.com/office/powerpoint/2010/main" val="820307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ntenu texte + 2 blocs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44"/>
          <p:cNvSpPr>
            <a:spLocks noGrp="1"/>
          </p:cNvSpPr>
          <p:nvPr>
            <p:ph type="body" sz="quarter" idx="16" hasCustomPrompt="1"/>
          </p:nvPr>
        </p:nvSpPr>
        <p:spPr>
          <a:xfrm>
            <a:off x="539824" y="1196752"/>
            <a:ext cx="3888160" cy="4824536"/>
          </a:xfrm>
          <a:prstGeom prst="rect">
            <a:avLst/>
          </a:prstGeom>
        </p:spPr>
        <p:txBody>
          <a:bodyPr>
            <a:noAutofit/>
          </a:bodyPr>
          <a:lstStyle>
            <a:lvl1pPr marL="92075" indent="-92075">
              <a:buFont typeface="Wingdings" panose="05000000000000000000" pitchFamily="2" charset="2"/>
              <a:buChar char="q"/>
              <a:defRPr sz="2000" baseline="0">
                <a:solidFill>
                  <a:srgbClr val="5C0F8C"/>
                </a:solidFill>
                <a:latin typeface="Helvetica" panose="020B0604020202030204" pitchFamily="34" charset="0"/>
              </a:defRPr>
            </a:lvl1pPr>
            <a:lvl2pPr marL="447675" indent="-182563">
              <a:buFont typeface="Wingdings" panose="05000000000000000000" pitchFamily="2" charset="2"/>
              <a:buChar char="§"/>
              <a:defRPr sz="1800" baseline="0">
                <a:solidFill>
                  <a:schemeClr val="tx1"/>
                </a:solidFill>
                <a:latin typeface="Helvetica" panose="020B0604020202030204" pitchFamily="34" charset="0"/>
              </a:defRPr>
            </a:lvl2pPr>
            <a:lvl3pPr marL="804863" indent="-174625">
              <a:defRPr sz="1600">
                <a:solidFill>
                  <a:srgbClr val="2C74B5"/>
                </a:solidFill>
                <a:latin typeface="Helvetica" panose="020B0604020202030204" pitchFamily="34" charset="0"/>
              </a:defRPr>
            </a:lvl3pPr>
          </a:lstStyle>
          <a:p>
            <a:pPr lvl="0"/>
            <a:r>
              <a:rPr lang="fr-FR" dirty="0" smtClean="0"/>
              <a:t> Premier niveau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sp>
        <p:nvSpPr>
          <p:cNvPr id="19" name="Espace réservé du texte 44"/>
          <p:cNvSpPr>
            <a:spLocks noGrp="1"/>
          </p:cNvSpPr>
          <p:nvPr>
            <p:ph type="body" sz="quarter" idx="17" hasCustomPrompt="1"/>
          </p:nvPr>
        </p:nvSpPr>
        <p:spPr>
          <a:xfrm>
            <a:off x="4710683" y="1206277"/>
            <a:ext cx="4009968" cy="216024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txBody>
          <a:bodyPr anchor="ctr">
            <a:normAutofit/>
          </a:bodyPr>
          <a:lstStyle>
            <a:lvl1pPr marL="0" indent="0" algn="ctr">
              <a:buFont typeface="Helvetica" panose="020B0604020202030204" pitchFamily="34" charset="0"/>
              <a:buNone/>
              <a:defRPr sz="2000" baseline="0">
                <a:solidFill>
                  <a:schemeClr val="bg1"/>
                </a:solidFill>
                <a:latin typeface="Helvetica" panose="020B0604020202030204" pitchFamily="34" charset="0"/>
              </a:defRPr>
            </a:lvl1pPr>
            <a:lvl2pPr marL="447675" indent="-182563">
              <a:buFont typeface="Wingdings" panose="05000000000000000000" pitchFamily="2" charset="2"/>
              <a:buChar char="§"/>
              <a:defRPr sz="1800" baseline="0">
                <a:solidFill>
                  <a:schemeClr val="tx1"/>
                </a:solidFill>
                <a:latin typeface="Helvetica" panose="020B0604020202030204" pitchFamily="34" charset="0"/>
              </a:defRPr>
            </a:lvl2pPr>
            <a:lvl3pPr marL="804863" indent="-174625">
              <a:defRPr sz="1600">
                <a:solidFill>
                  <a:srgbClr val="2C74B5"/>
                </a:solidFill>
                <a:latin typeface="Helvetica" panose="020B0604020202030204" pitchFamily="34" charset="0"/>
              </a:defRPr>
            </a:lvl3pPr>
          </a:lstStyle>
          <a:p>
            <a:pPr lvl="0"/>
            <a:r>
              <a:rPr lang="fr-FR" dirty="0" smtClean="0"/>
              <a:t>Texte</a:t>
            </a:r>
          </a:p>
        </p:txBody>
      </p:sp>
      <p:sp>
        <p:nvSpPr>
          <p:cNvPr id="20" name="Espace réservé du texte 44"/>
          <p:cNvSpPr>
            <a:spLocks noGrp="1"/>
          </p:cNvSpPr>
          <p:nvPr>
            <p:ph type="body" sz="quarter" idx="18" hasCustomPrompt="1"/>
          </p:nvPr>
        </p:nvSpPr>
        <p:spPr>
          <a:xfrm>
            <a:off x="4720208" y="3851523"/>
            <a:ext cx="4009968" cy="216024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txBody>
          <a:bodyPr anchor="ctr">
            <a:normAutofit/>
          </a:bodyPr>
          <a:lstStyle>
            <a:lvl1pPr marL="0" indent="0" algn="ctr">
              <a:buFont typeface="Helvetica" panose="020B0604020202030204" pitchFamily="34" charset="0"/>
              <a:buNone/>
              <a:defRPr sz="2000" baseline="0">
                <a:solidFill>
                  <a:schemeClr val="bg1"/>
                </a:solidFill>
                <a:latin typeface="Helvetica" panose="020B0604020202030204" pitchFamily="34" charset="0"/>
              </a:defRPr>
            </a:lvl1pPr>
            <a:lvl2pPr marL="447675" indent="-182563">
              <a:buFont typeface="Wingdings" panose="05000000000000000000" pitchFamily="2" charset="2"/>
              <a:buChar char="§"/>
              <a:defRPr sz="1800" baseline="0">
                <a:solidFill>
                  <a:schemeClr val="tx1"/>
                </a:solidFill>
                <a:latin typeface="Helvetica" panose="020B0604020202030204" pitchFamily="34" charset="0"/>
              </a:defRPr>
            </a:lvl2pPr>
            <a:lvl3pPr marL="804863" indent="-174625">
              <a:defRPr sz="1600">
                <a:solidFill>
                  <a:srgbClr val="2C74B5"/>
                </a:solidFill>
                <a:latin typeface="Helvetica" panose="020B0604020202030204" pitchFamily="34" charset="0"/>
              </a:defRPr>
            </a:lvl3pPr>
          </a:lstStyle>
          <a:p>
            <a:pPr lvl="0"/>
            <a:r>
              <a:rPr lang="fr-FR" dirty="0" smtClean="0"/>
              <a:t>Texte</a:t>
            </a:r>
          </a:p>
        </p:txBody>
      </p:sp>
      <p:sp>
        <p:nvSpPr>
          <p:cNvPr id="21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177779" y="6479340"/>
            <a:ext cx="554305" cy="196131"/>
          </a:xfrm>
          <a:prstGeom prst="rect">
            <a:avLst/>
          </a:prstGeom>
        </p:spPr>
        <p:txBody>
          <a:bodyPr wrap="none"/>
          <a:lstStyle>
            <a:lvl1pPr algn="ctr">
              <a:defRPr sz="700">
                <a:solidFill>
                  <a:srgbClr val="5C0F8C"/>
                </a:solidFill>
                <a:latin typeface="Helvetica" panose="020B0604020202030204" pitchFamily="34" charset="0"/>
              </a:defRPr>
            </a:lvl1pPr>
          </a:lstStyle>
          <a:p>
            <a:r>
              <a:rPr lang="fr-FR" smtClean="0"/>
              <a:t>août 2017</a:t>
            </a:r>
            <a:endParaRPr lang="fr-FR"/>
          </a:p>
        </p:txBody>
      </p:sp>
      <p:sp>
        <p:nvSpPr>
          <p:cNvPr id="22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996333" y="6479340"/>
            <a:ext cx="7116652" cy="196131"/>
          </a:xfrm>
          <a:prstGeom prst="rect">
            <a:avLst/>
          </a:prstGeom>
        </p:spPr>
        <p:txBody>
          <a:bodyPr wrap="none" rIns="0"/>
          <a:lstStyle>
            <a:lvl1pPr algn="r">
              <a:defRPr sz="700" cap="all" baseline="0">
                <a:solidFill>
                  <a:srgbClr val="5C0F8C"/>
                </a:solidFill>
                <a:latin typeface="Helvetica" panose="020B0604020202030204" pitchFamily="34" charset="0"/>
              </a:defRPr>
            </a:lvl1pPr>
          </a:lstStyle>
          <a:p>
            <a:r>
              <a:rPr lang="fr-FR" smtClean="0"/>
              <a:t>Présentation GENCI 6-09-2017</a:t>
            </a:r>
            <a:endParaRPr lang="fr-FR" dirty="0"/>
          </a:p>
        </p:txBody>
      </p:sp>
      <p:sp>
        <p:nvSpPr>
          <p:cNvPr id="23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803667" y="6479340"/>
            <a:ext cx="147666" cy="196131"/>
          </a:xfrm>
          <a:prstGeom prst="rect">
            <a:avLst/>
          </a:prstGeom>
        </p:spPr>
        <p:txBody>
          <a:bodyPr wrap="none" lIns="0" rIns="0"/>
          <a:lstStyle>
            <a:lvl1pPr algn="l">
              <a:defRPr sz="700">
                <a:solidFill>
                  <a:srgbClr val="5C0F8C"/>
                </a:solidFill>
                <a:latin typeface="Helvetica" panose="020B0604020202030204" pitchFamily="34" charset="0"/>
              </a:defRPr>
            </a:lvl1pPr>
          </a:lstStyle>
          <a:p>
            <a:fld id="{029F7B68-FC32-4E35-9CDA-1CB03524C245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24" name="ZoneTexte 23"/>
          <p:cNvSpPr txBox="1"/>
          <p:nvPr userDrawn="1"/>
        </p:nvSpPr>
        <p:spPr>
          <a:xfrm>
            <a:off x="8069159" y="6461989"/>
            <a:ext cx="21031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900" dirty="0" smtClean="0">
                <a:solidFill>
                  <a:srgbClr val="5C0F8C"/>
                </a:solidFill>
                <a:latin typeface="Helvetica" panose="020B0604020202030204" pitchFamily="34" charset="0"/>
              </a:rPr>
              <a:t>l</a:t>
            </a:r>
            <a:endParaRPr lang="fr-FR" sz="900" dirty="0">
              <a:solidFill>
                <a:srgbClr val="5C0F8C"/>
              </a:solidFill>
              <a:latin typeface="Helvetica" panose="020B0604020202030204" pitchFamily="34" charset="0"/>
            </a:endParaRPr>
          </a:p>
        </p:txBody>
      </p:sp>
      <p:sp>
        <p:nvSpPr>
          <p:cNvPr id="25" name="ZoneTexte 24"/>
          <p:cNvSpPr txBox="1"/>
          <p:nvPr userDrawn="1"/>
        </p:nvSpPr>
        <p:spPr>
          <a:xfrm>
            <a:off x="8640617" y="6461989"/>
            <a:ext cx="21031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900" dirty="0" smtClean="0">
                <a:solidFill>
                  <a:srgbClr val="5C0F8C"/>
                </a:solidFill>
                <a:latin typeface="Helvetica" panose="020B0604020202030204" pitchFamily="34" charset="0"/>
              </a:rPr>
              <a:t>l</a:t>
            </a:r>
            <a:endParaRPr lang="fr-FR" sz="900" dirty="0">
              <a:solidFill>
                <a:srgbClr val="5C0F8C"/>
              </a:solidFill>
              <a:latin typeface="Helvetica" panose="020B0604020202030204" pitchFamily="34" charset="0"/>
            </a:endParaRPr>
          </a:p>
        </p:txBody>
      </p:sp>
      <p:cxnSp>
        <p:nvCxnSpPr>
          <p:cNvPr id="14" name="Connecteur droit 13"/>
          <p:cNvCxnSpPr/>
          <p:nvPr userDrawn="1"/>
        </p:nvCxnSpPr>
        <p:spPr>
          <a:xfrm flipH="1">
            <a:off x="1475656" y="507528"/>
            <a:ext cx="7416824" cy="0"/>
          </a:xfrm>
          <a:prstGeom prst="line">
            <a:avLst/>
          </a:prstGeom>
          <a:ln w="25400">
            <a:solidFill>
              <a:srgbClr val="5C0F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re 1"/>
          <p:cNvSpPr>
            <a:spLocks noGrp="1"/>
          </p:cNvSpPr>
          <p:nvPr>
            <p:ph type="title" hasCustomPrompt="1"/>
          </p:nvPr>
        </p:nvSpPr>
        <p:spPr>
          <a:xfrm>
            <a:off x="1269920" y="185173"/>
            <a:ext cx="3923856" cy="461665"/>
          </a:xfrm>
          <a:prstGeom prst="rect">
            <a:avLst/>
          </a:prstGeom>
          <a:solidFill>
            <a:schemeClr val="bg1"/>
          </a:solidFill>
        </p:spPr>
        <p:txBody>
          <a:bodyPr wrap="none" rIns="54000">
            <a:spAutoFit/>
          </a:bodyPr>
          <a:lstStyle>
            <a:lvl1pPr algn="l">
              <a:defRPr sz="2400" b="1" cap="all" baseline="0">
                <a:solidFill>
                  <a:srgbClr val="5C0F8C"/>
                </a:solidFill>
                <a:latin typeface="Helvetica Neue" pitchFamily="50"/>
              </a:defRPr>
            </a:lvl1pPr>
          </a:lstStyle>
          <a:p>
            <a:r>
              <a:rPr lang="fr-FR" dirty="0" smtClean="0"/>
              <a:t>CLIQUEZ POUR TAPER UN TITRE</a:t>
            </a:r>
            <a:endParaRPr lang="fr-FR" dirty="0"/>
          </a:p>
        </p:txBody>
      </p:sp>
      <p:sp>
        <p:nvSpPr>
          <p:cNvPr id="16" name="Espace réservé du texte 28"/>
          <p:cNvSpPr>
            <a:spLocks noGrp="1"/>
          </p:cNvSpPr>
          <p:nvPr>
            <p:ph type="body" sz="quarter" idx="13" hasCustomPrompt="1"/>
          </p:nvPr>
        </p:nvSpPr>
        <p:spPr>
          <a:xfrm>
            <a:off x="1278255" y="572823"/>
            <a:ext cx="3413114" cy="400110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Helvetica Neue" pitchFamily="50"/>
              </a:defRPr>
            </a:lvl1pPr>
            <a:lvl2pPr>
              <a:defRPr>
                <a:solidFill>
                  <a:schemeClr val="accent2"/>
                </a:solidFill>
              </a:defRPr>
            </a:lvl2pPr>
          </a:lstStyle>
          <a:p>
            <a:pPr lvl="0"/>
            <a:r>
              <a:rPr lang="fr-FR" dirty="0" smtClean="0"/>
              <a:t>Cliquez pour taper un sous-titre</a:t>
            </a:r>
          </a:p>
        </p:txBody>
      </p:sp>
    </p:spTree>
    <p:extLst>
      <p:ext uri="{BB962C8B-B14F-4D97-AF65-F5344CB8AC3E}">
        <p14:creationId xmlns:p14="http://schemas.microsoft.com/office/powerpoint/2010/main" val="2471100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locs 4 coule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44"/>
          <p:cNvSpPr>
            <a:spLocks noGrp="1"/>
          </p:cNvSpPr>
          <p:nvPr>
            <p:ph type="body" sz="quarter" idx="16" hasCustomPrompt="1"/>
          </p:nvPr>
        </p:nvSpPr>
        <p:spPr>
          <a:xfrm>
            <a:off x="719000" y="1340768"/>
            <a:ext cx="3654120" cy="2160240"/>
          </a:xfrm>
          <a:prstGeom prst="rect">
            <a:avLst/>
          </a:prstGeom>
          <a:gradFill flip="none" rotWithShape="1">
            <a:gsLst>
              <a:gs pos="0">
                <a:srgbClr val="5C0F8C">
                  <a:shade val="30000"/>
                  <a:satMod val="115000"/>
                </a:srgbClr>
              </a:gs>
              <a:gs pos="50000">
                <a:srgbClr val="5C0F8C">
                  <a:shade val="67500"/>
                  <a:satMod val="115000"/>
                </a:srgbClr>
              </a:gs>
              <a:gs pos="100000">
                <a:srgbClr val="5C0F8C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 anchor="ctr">
            <a:normAutofit/>
          </a:bodyPr>
          <a:lstStyle>
            <a:lvl1pPr marL="0" indent="0" algn="ctr">
              <a:buFont typeface="Helvetica" panose="020B0604020202030204" pitchFamily="34" charset="0"/>
              <a:buNone/>
              <a:defRPr sz="2000" baseline="0">
                <a:solidFill>
                  <a:schemeClr val="bg1"/>
                </a:solidFill>
                <a:latin typeface="Helvetica" panose="020B0604020202030204" pitchFamily="34" charset="0"/>
              </a:defRPr>
            </a:lvl1pPr>
            <a:lvl2pPr marL="447675" indent="-182563">
              <a:buFont typeface="Wingdings" panose="05000000000000000000" pitchFamily="2" charset="2"/>
              <a:buChar char="§"/>
              <a:defRPr sz="1800" baseline="0">
                <a:solidFill>
                  <a:schemeClr val="tx1"/>
                </a:solidFill>
                <a:latin typeface="Helvetica" panose="020B0604020202030204" pitchFamily="34" charset="0"/>
              </a:defRPr>
            </a:lvl2pPr>
            <a:lvl3pPr marL="804863" indent="-174625">
              <a:defRPr sz="1600">
                <a:solidFill>
                  <a:srgbClr val="2C74B5"/>
                </a:solidFill>
                <a:latin typeface="Helvetica" panose="020B0604020202030204" pitchFamily="34" charset="0"/>
              </a:defRPr>
            </a:lvl3pPr>
          </a:lstStyle>
          <a:p>
            <a:pPr lvl="0"/>
            <a:r>
              <a:rPr lang="fr-FR" dirty="0" smtClean="0"/>
              <a:t>Texte</a:t>
            </a:r>
          </a:p>
        </p:txBody>
      </p:sp>
      <p:sp>
        <p:nvSpPr>
          <p:cNvPr id="13" name="Espace réservé du texte 44"/>
          <p:cNvSpPr>
            <a:spLocks noGrp="1"/>
          </p:cNvSpPr>
          <p:nvPr>
            <p:ph type="body" sz="quarter" idx="17" hasCustomPrompt="1"/>
          </p:nvPr>
        </p:nvSpPr>
        <p:spPr>
          <a:xfrm>
            <a:off x="4734304" y="1340768"/>
            <a:ext cx="3654120" cy="2160240"/>
          </a:xfrm>
          <a:prstGeom prst="rect">
            <a:avLst/>
          </a:prstGeom>
          <a:gradFill flip="none" rotWithShape="1">
            <a:gsLst>
              <a:gs pos="0">
                <a:srgbClr val="BBD050">
                  <a:shade val="30000"/>
                  <a:satMod val="115000"/>
                </a:srgbClr>
              </a:gs>
              <a:gs pos="50000">
                <a:srgbClr val="BBD050">
                  <a:shade val="67500"/>
                  <a:satMod val="115000"/>
                </a:srgbClr>
              </a:gs>
              <a:gs pos="100000">
                <a:srgbClr val="BBD05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 anchor="ctr">
            <a:normAutofit/>
          </a:bodyPr>
          <a:lstStyle>
            <a:lvl1pPr marL="0" indent="0" algn="ctr">
              <a:buFont typeface="Helvetica" panose="020B0604020202030204" pitchFamily="34" charset="0"/>
              <a:buNone/>
              <a:defRPr sz="2000" baseline="0">
                <a:solidFill>
                  <a:schemeClr val="bg1"/>
                </a:solidFill>
                <a:latin typeface="Helvetica" panose="020B0604020202030204" pitchFamily="34" charset="0"/>
              </a:defRPr>
            </a:lvl1pPr>
            <a:lvl2pPr marL="447675" indent="-182563">
              <a:buFont typeface="Wingdings" panose="05000000000000000000" pitchFamily="2" charset="2"/>
              <a:buChar char="§"/>
              <a:defRPr sz="1800" baseline="0">
                <a:solidFill>
                  <a:schemeClr val="tx1"/>
                </a:solidFill>
                <a:latin typeface="Helvetica" panose="020B0604020202030204" pitchFamily="34" charset="0"/>
              </a:defRPr>
            </a:lvl2pPr>
            <a:lvl3pPr marL="804863" indent="-174625">
              <a:defRPr sz="1600">
                <a:solidFill>
                  <a:srgbClr val="2C74B5"/>
                </a:solidFill>
                <a:latin typeface="Helvetica" panose="020B0604020202030204" pitchFamily="34" charset="0"/>
              </a:defRPr>
            </a:lvl3pPr>
          </a:lstStyle>
          <a:p>
            <a:pPr lvl="0"/>
            <a:r>
              <a:rPr lang="fr-FR" dirty="0" smtClean="0"/>
              <a:t>Texte</a:t>
            </a:r>
          </a:p>
        </p:txBody>
      </p:sp>
      <p:sp>
        <p:nvSpPr>
          <p:cNvPr id="14" name="Espace réservé du texte 44"/>
          <p:cNvSpPr>
            <a:spLocks noGrp="1"/>
          </p:cNvSpPr>
          <p:nvPr>
            <p:ph type="body" sz="quarter" idx="18" hasCustomPrompt="1"/>
          </p:nvPr>
        </p:nvSpPr>
        <p:spPr>
          <a:xfrm>
            <a:off x="718728" y="3833616"/>
            <a:ext cx="3654120" cy="2160240"/>
          </a:xfrm>
          <a:prstGeom prst="rect">
            <a:avLst/>
          </a:prstGeom>
          <a:gradFill flip="none" rotWithShape="1">
            <a:gsLst>
              <a:gs pos="0">
                <a:srgbClr val="F08A00">
                  <a:shade val="30000"/>
                  <a:satMod val="115000"/>
                </a:srgbClr>
              </a:gs>
              <a:gs pos="50000">
                <a:srgbClr val="F08A00">
                  <a:shade val="67500"/>
                  <a:satMod val="115000"/>
                </a:srgbClr>
              </a:gs>
              <a:gs pos="100000">
                <a:srgbClr val="F08A0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 anchor="ctr">
            <a:normAutofit/>
          </a:bodyPr>
          <a:lstStyle>
            <a:lvl1pPr marL="0" indent="0" algn="ctr">
              <a:buFont typeface="Helvetica" panose="020B0604020202030204" pitchFamily="34" charset="0"/>
              <a:buNone/>
              <a:defRPr sz="2000" baseline="0">
                <a:solidFill>
                  <a:schemeClr val="bg1"/>
                </a:solidFill>
                <a:latin typeface="Helvetica" panose="020B0604020202030204" pitchFamily="34" charset="0"/>
              </a:defRPr>
            </a:lvl1pPr>
            <a:lvl2pPr marL="447675" indent="-182563">
              <a:buFont typeface="Wingdings" panose="05000000000000000000" pitchFamily="2" charset="2"/>
              <a:buChar char="§"/>
              <a:defRPr sz="1800" baseline="0">
                <a:solidFill>
                  <a:schemeClr val="tx1"/>
                </a:solidFill>
                <a:latin typeface="Helvetica" panose="020B0604020202030204" pitchFamily="34" charset="0"/>
              </a:defRPr>
            </a:lvl2pPr>
            <a:lvl3pPr marL="804863" indent="-174625">
              <a:defRPr sz="1600">
                <a:solidFill>
                  <a:srgbClr val="2C74B5"/>
                </a:solidFill>
                <a:latin typeface="Helvetica" panose="020B0604020202030204" pitchFamily="34" charset="0"/>
              </a:defRPr>
            </a:lvl3pPr>
          </a:lstStyle>
          <a:p>
            <a:pPr lvl="0"/>
            <a:r>
              <a:rPr lang="fr-FR" dirty="0" smtClean="0"/>
              <a:t>Texte</a:t>
            </a:r>
          </a:p>
        </p:txBody>
      </p:sp>
      <p:sp>
        <p:nvSpPr>
          <p:cNvPr id="15" name="Espace réservé du texte 44"/>
          <p:cNvSpPr>
            <a:spLocks noGrp="1"/>
          </p:cNvSpPr>
          <p:nvPr>
            <p:ph type="body" sz="quarter" idx="19" hasCustomPrompt="1"/>
          </p:nvPr>
        </p:nvSpPr>
        <p:spPr>
          <a:xfrm>
            <a:off x="4734032" y="3833616"/>
            <a:ext cx="3654120" cy="2160240"/>
          </a:xfrm>
          <a:prstGeom prst="rect">
            <a:avLst/>
          </a:prstGeom>
          <a:gradFill flip="none" rotWithShape="1">
            <a:gsLst>
              <a:gs pos="0">
                <a:srgbClr val="2C74B5">
                  <a:shade val="30000"/>
                  <a:satMod val="115000"/>
                </a:srgbClr>
              </a:gs>
              <a:gs pos="50000">
                <a:srgbClr val="2C74B5">
                  <a:shade val="67500"/>
                  <a:satMod val="115000"/>
                </a:srgbClr>
              </a:gs>
              <a:gs pos="100000">
                <a:srgbClr val="2C74B5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 anchor="ctr">
            <a:normAutofit/>
          </a:bodyPr>
          <a:lstStyle>
            <a:lvl1pPr marL="0" indent="0" algn="ctr">
              <a:buFont typeface="Helvetica" panose="020B0604020202030204" pitchFamily="34" charset="0"/>
              <a:buNone/>
              <a:defRPr sz="2000" baseline="0">
                <a:solidFill>
                  <a:schemeClr val="bg1"/>
                </a:solidFill>
                <a:latin typeface="Helvetica" panose="020B0604020202030204" pitchFamily="34" charset="0"/>
              </a:defRPr>
            </a:lvl1pPr>
            <a:lvl2pPr marL="447675" indent="-182563">
              <a:buFont typeface="Wingdings" panose="05000000000000000000" pitchFamily="2" charset="2"/>
              <a:buChar char="§"/>
              <a:defRPr sz="1800" baseline="0">
                <a:solidFill>
                  <a:schemeClr val="tx1"/>
                </a:solidFill>
                <a:latin typeface="Helvetica" panose="020B0604020202030204" pitchFamily="34" charset="0"/>
              </a:defRPr>
            </a:lvl2pPr>
            <a:lvl3pPr marL="804863" indent="-174625">
              <a:defRPr sz="1600">
                <a:solidFill>
                  <a:srgbClr val="2C74B5"/>
                </a:solidFill>
                <a:latin typeface="Helvetica" panose="020B0604020202030204" pitchFamily="34" charset="0"/>
              </a:defRPr>
            </a:lvl3pPr>
          </a:lstStyle>
          <a:p>
            <a:pPr lvl="0"/>
            <a:r>
              <a:rPr lang="fr-FR" dirty="0" smtClean="0"/>
              <a:t>Texte</a:t>
            </a:r>
          </a:p>
        </p:txBody>
      </p:sp>
      <p:sp>
        <p:nvSpPr>
          <p:cNvPr id="21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177779" y="6479340"/>
            <a:ext cx="554305" cy="196131"/>
          </a:xfrm>
          <a:prstGeom prst="rect">
            <a:avLst/>
          </a:prstGeom>
        </p:spPr>
        <p:txBody>
          <a:bodyPr wrap="none"/>
          <a:lstStyle>
            <a:lvl1pPr algn="ctr">
              <a:defRPr sz="700">
                <a:solidFill>
                  <a:srgbClr val="5C0F8C"/>
                </a:solidFill>
                <a:latin typeface="Helvetica" panose="020B0604020202030204" pitchFamily="34" charset="0"/>
              </a:defRPr>
            </a:lvl1pPr>
          </a:lstStyle>
          <a:p>
            <a:r>
              <a:rPr lang="fr-FR" smtClean="0"/>
              <a:t>août 2017</a:t>
            </a:r>
            <a:endParaRPr lang="fr-FR"/>
          </a:p>
        </p:txBody>
      </p:sp>
      <p:sp>
        <p:nvSpPr>
          <p:cNvPr id="22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996333" y="6479340"/>
            <a:ext cx="7116652" cy="196131"/>
          </a:xfrm>
          <a:prstGeom prst="rect">
            <a:avLst/>
          </a:prstGeom>
        </p:spPr>
        <p:txBody>
          <a:bodyPr wrap="none" rIns="0"/>
          <a:lstStyle>
            <a:lvl1pPr algn="r">
              <a:defRPr sz="700" cap="all" baseline="0">
                <a:solidFill>
                  <a:srgbClr val="5C0F8C"/>
                </a:solidFill>
                <a:latin typeface="Helvetica" panose="020B0604020202030204" pitchFamily="34" charset="0"/>
              </a:defRPr>
            </a:lvl1pPr>
          </a:lstStyle>
          <a:p>
            <a:r>
              <a:rPr lang="fr-FR" smtClean="0"/>
              <a:t>Présentation GENCI 6-09-2017</a:t>
            </a:r>
            <a:endParaRPr lang="fr-FR" dirty="0"/>
          </a:p>
        </p:txBody>
      </p:sp>
      <p:sp>
        <p:nvSpPr>
          <p:cNvPr id="23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803667" y="6479340"/>
            <a:ext cx="147666" cy="196131"/>
          </a:xfrm>
          <a:prstGeom prst="rect">
            <a:avLst/>
          </a:prstGeom>
        </p:spPr>
        <p:txBody>
          <a:bodyPr wrap="none" lIns="0" rIns="0"/>
          <a:lstStyle>
            <a:lvl1pPr algn="l">
              <a:defRPr sz="700">
                <a:solidFill>
                  <a:srgbClr val="5C0F8C"/>
                </a:solidFill>
                <a:latin typeface="Helvetica" panose="020B0604020202030204" pitchFamily="34" charset="0"/>
              </a:defRPr>
            </a:lvl1pPr>
          </a:lstStyle>
          <a:p>
            <a:fld id="{029F7B68-FC32-4E35-9CDA-1CB03524C245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24" name="ZoneTexte 23"/>
          <p:cNvSpPr txBox="1"/>
          <p:nvPr userDrawn="1"/>
        </p:nvSpPr>
        <p:spPr>
          <a:xfrm>
            <a:off x="8069159" y="6461989"/>
            <a:ext cx="21031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900" dirty="0" smtClean="0">
                <a:solidFill>
                  <a:srgbClr val="5C0F8C"/>
                </a:solidFill>
                <a:latin typeface="Helvetica" panose="020B0604020202030204" pitchFamily="34" charset="0"/>
              </a:rPr>
              <a:t>l</a:t>
            </a:r>
            <a:endParaRPr lang="fr-FR" sz="900" dirty="0">
              <a:solidFill>
                <a:srgbClr val="5C0F8C"/>
              </a:solidFill>
              <a:latin typeface="Helvetica" panose="020B0604020202030204" pitchFamily="34" charset="0"/>
            </a:endParaRPr>
          </a:p>
        </p:txBody>
      </p:sp>
      <p:sp>
        <p:nvSpPr>
          <p:cNvPr id="25" name="ZoneTexte 24"/>
          <p:cNvSpPr txBox="1"/>
          <p:nvPr userDrawn="1"/>
        </p:nvSpPr>
        <p:spPr>
          <a:xfrm>
            <a:off x="8640617" y="6461989"/>
            <a:ext cx="21031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900" dirty="0" smtClean="0">
                <a:solidFill>
                  <a:srgbClr val="5C0F8C"/>
                </a:solidFill>
                <a:latin typeface="Helvetica" panose="020B0604020202030204" pitchFamily="34" charset="0"/>
              </a:rPr>
              <a:t>l</a:t>
            </a:r>
            <a:endParaRPr lang="fr-FR" sz="900" dirty="0">
              <a:solidFill>
                <a:srgbClr val="5C0F8C"/>
              </a:solidFill>
              <a:latin typeface="Helvetica" panose="020B0604020202030204" pitchFamily="34" charset="0"/>
            </a:endParaRPr>
          </a:p>
        </p:txBody>
      </p:sp>
      <p:cxnSp>
        <p:nvCxnSpPr>
          <p:cNvPr id="16" name="Connecteur droit 15"/>
          <p:cNvCxnSpPr/>
          <p:nvPr userDrawn="1"/>
        </p:nvCxnSpPr>
        <p:spPr>
          <a:xfrm flipH="1">
            <a:off x="1475656" y="507528"/>
            <a:ext cx="7416824" cy="0"/>
          </a:xfrm>
          <a:prstGeom prst="line">
            <a:avLst/>
          </a:prstGeom>
          <a:ln w="25400">
            <a:solidFill>
              <a:srgbClr val="5C0F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re 1"/>
          <p:cNvSpPr>
            <a:spLocks noGrp="1"/>
          </p:cNvSpPr>
          <p:nvPr>
            <p:ph type="title" hasCustomPrompt="1"/>
          </p:nvPr>
        </p:nvSpPr>
        <p:spPr>
          <a:xfrm>
            <a:off x="1269920" y="185173"/>
            <a:ext cx="3923856" cy="461665"/>
          </a:xfrm>
          <a:prstGeom prst="rect">
            <a:avLst/>
          </a:prstGeom>
          <a:solidFill>
            <a:schemeClr val="bg1"/>
          </a:solidFill>
        </p:spPr>
        <p:txBody>
          <a:bodyPr wrap="none" rIns="54000">
            <a:spAutoFit/>
          </a:bodyPr>
          <a:lstStyle>
            <a:lvl1pPr algn="l">
              <a:defRPr sz="2400" b="1" cap="all" baseline="0">
                <a:solidFill>
                  <a:srgbClr val="5C0F8C"/>
                </a:solidFill>
                <a:latin typeface="Helvetica Neue" pitchFamily="50"/>
              </a:defRPr>
            </a:lvl1pPr>
          </a:lstStyle>
          <a:p>
            <a:r>
              <a:rPr lang="fr-FR" dirty="0" smtClean="0"/>
              <a:t>CLIQUEZ POUR TAPER UN TITRE</a:t>
            </a:r>
            <a:endParaRPr lang="fr-FR" dirty="0"/>
          </a:p>
        </p:txBody>
      </p:sp>
      <p:sp>
        <p:nvSpPr>
          <p:cNvPr id="18" name="Espace réservé du texte 28"/>
          <p:cNvSpPr>
            <a:spLocks noGrp="1"/>
          </p:cNvSpPr>
          <p:nvPr>
            <p:ph type="body" sz="quarter" idx="13" hasCustomPrompt="1"/>
          </p:nvPr>
        </p:nvSpPr>
        <p:spPr>
          <a:xfrm>
            <a:off x="1278255" y="572823"/>
            <a:ext cx="3413114" cy="400110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Helvetica Neue" pitchFamily="50"/>
              </a:defRPr>
            </a:lvl1pPr>
            <a:lvl2pPr>
              <a:defRPr>
                <a:solidFill>
                  <a:schemeClr val="accent2"/>
                </a:solidFill>
              </a:defRPr>
            </a:lvl2pPr>
          </a:lstStyle>
          <a:p>
            <a:pPr lvl="0"/>
            <a:r>
              <a:rPr lang="fr-FR" dirty="0" smtClean="0"/>
              <a:t>Cliquez pour taper un sous-titre</a:t>
            </a:r>
          </a:p>
        </p:txBody>
      </p:sp>
    </p:spTree>
    <p:extLst>
      <p:ext uri="{BB962C8B-B14F-4D97-AF65-F5344CB8AC3E}">
        <p14:creationId xmlns:p14="http://schemas.microsoft.com/office/powerpoint/2010/main" val="30324055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ndeaux 4 coule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44"/>
          <p:cNvSpPr>
            <a:spLocks noGrp="1"/>
          </p:cNvSpPr>
          <p:nvPr>
            <p:ph type="body" sz="quarter" idx="16" hasCustomPrompt="1"/>
          </p:nvPr>
        </p:nvSpPr>
        <p:spPr>
          <a:xfrm>
            <a:off x="719000" y="1556792"/>
            <a:ext cx="7669424" cy="648072"/>
          </a:xfrm>
          <a:prstGeom prst="rect">
            <a:avLst/>
          </a:prstGeom>
          <a:gradFill flip="none" rotWithShape="1">
            <a:gsLst>
              <a:gs pos="0">
                <a:srgbClr val="5C0F8C">
                  <a:shade val="30000"/>
                  <a:satMod val="115000"/>
                </a:srgbClr>
              </a:gs>
              <a:gs pos="50000">
                <a:srgbClr val="5C0F8C">
                  <a:shade val="67500"/>
                  <a:satMod val="115000"/>
                </a:srgbClr>
              </a:gs>
              <a:gs pos="100000">
                <a:srgbClr val="5C0F8C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 anchor="ctr">
            <a:noAutofit/>
          </a:bodyPr>
          <a:lstStyle>
            <a:lvl1pPr marL="0" indent="0" algn="ctr">
              <a:buFont typeface="Helvetica" panose="020B0604020202030204" pitchFamily="34" charset="0"/>
              <a:buNone/>
              <a:defRPr sz="2000" baseline="0">
                <a:solidFill>
                  <a:schemeClr val="bg1"/>
                </a:solidFill>
                <a:latin typeface="Helvetica" panose="020B0604020202030204" pitchFamily="34" charset="0"/>
              </a:defRPr>
            </a:lvl1pPr>
            <a:lvl2pPr marL="447675" indent="-182563">
              <a:buFont typeface="Wingdings" panose="05000000000000000000" pitchFamily="2" charset="2"/>
              <a:buChar char="§"/>
              <a:defRPr sz="1800" baseline="0">
                <a:solidFill>
                  <a:schemeClr val="tx1"/>
                </a:solidFill>
                <a:latin typeface="Helvetica" panose="020B0604020202030204" pitchFamily="34" charset="0"/>
              </a:defRPr>
            </a:lvl2pPr>
            <a:lvl3pPr marL="804863" indent="-174625">
              <a:defRPr sz="1600">
                <a:solidFill>
                  <a:srgbClr val="2C74B5"/>
                </a:solidFill>
                <a:latin typeface="Helvetica" panose="020B0604020202030204" pitchFamily="34" charset="0"/>
              </a:defRPr>
            </a:lvl3pPr>
          </a:lstStyle>
          <a:p>
            <a:pPr lvl="0"/>
            <a:r>
              <a:rPr lang="fr-FR" dirty="0" smtClean="0"/>
              <a:t>Texte</a:t>
            </a:r>
          </a:p>
        </p:txBody>
      </p:sp>
      <p:sp>
        <p:nvSpPr>
          <p:cNvPr id="13" name="Espace réservé du texte 44"/>
          <p:cNvSpPr>
            <a:spLocks noGrp="1"/>
          </p:cNvSpPr>
          <p:nvPr>
            <p:ph type="body" sz="quarter" idx="17" hasCustomPrompt="1"/>
          </p:nvPr>
        </p:nvSpPr>
        <p:spPr>
          <a:xfrm>
            <a:off x="719000" y="2708920"/>
            <a:ext cx="7669424" cy="648072"/>
          </a:xfrm>
          <a:prstGeom prst="rect">
            <a:avLst/>
          </a:prstGeom>
          <a:gradFill flip="none" rotWithShape="1">
            <a:gsLst>
              <a:gs pos="0">
                <a:srgbClr val="BBD050">
                  <a:shade val="30000"/>
                  <a:satMod val="115000"/>
                </a:srgbClr>
              </a:gs>
              <a:gs pos="50000">
                <a:srgbClr val="BBD050">
                  <a:shade val="67500"/>
                  <a:satMod val="115000"/>
                </a:srgbClr>
              </a:gs>
              <a:gs pos="100000">
                <a:srgbClr val="BBD05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 anchor="ctr">
            <a:noAutofit/>
          </a:bodyPr>
          <a:lstStyle>
            <a:lvl1pPr marL="0" indent="0" algn="ctr">
              <a:buFont typeface="Helvetica" panose="020B0604020202030204" pitchFamily="34" charset="0"/>
              <a:buNone/>
              <a:defRPr sz="2000" baseline="0">
                <a:solidFill>
                  <a:schemeClr val="bg1"/>
                </a:solidFill>
                <a:latin typeface="Helvetica" panose="020B0604020202030204" pitchFamily="34" charset="0"/>
              </a:defRPr>
            </a:lvl1pPr>
            <a:lvl2pPr marL="447675" indent="-182563">
              <a:buFont typeface="Wingdings" panose="05000000000000000000" pitchFamily="2" charset="2"/>
              <a:buChar char="§"/>
              <a:defRPr sz="1800" baseline="0">
                <a:solidFill>
                  <a:schemeClr val="tx1"/>
                </a:solidFill>
                <a:latin typeface="Helvetica" panose="020B0604020202030204" pitchFamily="34" charset="0"/>
              </a:defRPr>
            </a:lvl2pPr>
            <a:lvl3pPr marL="804863" indent="-174625">
              <a:defRPr sz="1600">
                <a:solidFill>
                  <a:srgbClr val="2C74B5"/>
                </a:solidFill>
                <a:latin typeface="Helvetica" panose="020B0604020202030204" pitchFamily="34" charset="0"/>
              </a:defRPr>
            </a:lvl3pPr>
          </a:lstStyle>
          <a:p>
            <a:pPr lvl="0"/>
            <a:r>
              <a:rPr lang="fr-FR" dirty="0" smtClean="0"/>
              <a:t>Texte</a:t>
            </a:r>
          </a:p>
        </p:txBody>
      </p:sp>
      <p:sp>
        <p:nvSpPr>
          <p:cNvPr id="14" name="Espace réservé du texte 44"/>
          <p:cNvSpPr>
            <a:spLocks noGrp="1"/>
          </p:cNvSpPr>
          <p:nvPr>
            <p:ph type="body" sz="quarter" idx="18" hasCustomPrompt="1"/>
          </p:nvPr>
        </p:nvSpPr>
        <p:spPr>
          <a:xfrm>
            <a:off x="719000" y="5013176"/>
            <a:ext cx="7669424" cy="648072"/>
          </a:xfrm>
          <a:prstGeom prst="rect">
            <a:avLst/>
          </a:prstGeom>
          <a:gradFill flip="none" rotWithShape="1">
            <a:gsLst>
              <a:gs pos="0">
                <a:srgbClr val="F08A00">
                  <a:shade val="30000"/>
                  <a:satMod val="115000"/>
                </a:srgbClr>
              </a:gs>
              <a:gs pos="50000">
                <a:srgbClr val="F08A00">
                  <a:shade val="67500"/>
                  <a:satMod val="115000"/>
                </a:srgbClr>
              </a:gs>
              <a:gs pos="100000">
                <a:srgbClr val="F08A0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 anchor="ctr">
            <a:noAutofit/>
          </a:bodyPr>
          <a:lstStyle>
            <a:lvl1pPr marL="0" indent="0" algn="ctr">
              <a:buFont typeface="Helvetica" panose="020B0604020202030204" pitchFamily="34" charset="0"/>
              <a:buNone/>
              <a:defRPr sz="2000" baseline="0">
                <a:solidFill>
                  <a:schemeClr val="bg1"/>
                </a:solidFill>
                <a:latin typeface="Helvetica" panose="020B0604020202030204" pitchFamily="34" charset="0"/>
              </a:defRPr>
            </a:lvl1pPr>
            <a:lvl2pPr marL="447675" indent="-182563">
              <a:buFont typeface="Wingdings" panose="05000000000000000000" pitchFamily="2" charset="2"/>
              <a:buChar char="§"/>
              <a:defRPr sz="1800" baseline="0">
                <a:solidFill>
                  <a:schemeClr val="tx1"/>
                </a:solidFill>
                <a:latin typeface="Helvetica" panose="020B0604020202030204" pitchFamily="34" charset="0"/>
              </a:defRPr>
            </a:lvl2pPr>
            <a:lvl3pPr marL="804863" indent="-174625">
              <a:defRPr sz="1600">
                <a:solidFill>
                  <a:srgbClr val="2C74B5"/>
                </a:solidFill>
                <a:latin typeface="Helvetica" panose="020B0604020202030204" pitchFamily="34" charset="0"/>
              </a:defRPr>
            </a:lvl3pPr>
          </a:lstStyle>
          <a:p>
            <a:pPr lvl="0"/>
            <a:r>
              <a:rPr lang="fr-FR" dirty="0" smtClean="0"/>
              <a:t>Texte</a:t>
            </a:r>
          </a:p>
        </p:txBody>
      </p:sp>
      <p:sp>
        <p:nvSpPr>
          <p:cNvPr id="15" name="Espace réservé du texte 44"/>
          <p:cNvSpPr>
            <a:spLocks noGrp="1"/>
          </p:cNvSpPr>
          <p:nvPr>
            <p:ph type="body" sz="quarter" idx="19" hasCustomPrompt="1"/>
          </p:nvPr>
        </p:nvSpPr>
        <p:spPr>
          <a:xfrm>
            <a:off x="719000" y="3861048"/>
            <a:ext cx="7669424" cy="648072"/>
          </a:xfrm>
          <a:prstGeom prst="rect">
            <a:avLst/>
          </a:prstGeom>
          <a:gradFill flip="none" rotWithShape="1">
            <a:gsLst>
              <a:gs pos="0">
                <a:srgbClr val="2C74B5">
                  <a:shade val="30000"/>
                  <a:satMod val="115000"/>
                </a:srgbClr>
              </a:gs>
              <a:gs pos="50000">
                <a:srgbClr val="2C74B5">
                  <a:shade val="67500"/>
                  <a:satMod val="115000"/>
                </a:srgbClr>
              </a:gs>
              <a:gs pos="100000">
                <a:srgbClr val="2C74B5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 anchor="ctr">
            <a:noAutofit/>
          </a:bodyPr>
          <a:lstStyle>
            <a:lvl1pPr marL="0" indent="0" algn="ctr">
              <a:buFont typeface="Helvetica" panose="020B0604020202030204" pitchFamily="34" charset="0"/>
              <a:buNone/>
              <a:defRPr sz="2000" baseline="0">
                <a:solidFill>
                  <a:schemeClr val="bg1"/>
                </a:solidFill>
                <a:latin typeface="Helvetica" panose="020B0604020202030204" pitchFamily="34" charset="0"/>
              </a:defRPr>
            </a:lvl1pPr>
            <a:lvl2pPr marL="447675" indent="-182563">
              <a:buFont typeface="Wingdings" panose="05000000000000000000" pitchFamily="2" charset="2"/>
              <a:buChar char="§"/>
              <a:defRPr sz="1800" baseline="0">
                <a:solidFill>
                  <a:schemeClr val="tx1"/>
                </a:solidFill>
                <a:latin typeface="Helvetica" panose="020B0604020202030204" pitchFamily="34" charset="0"/>
              </a:defRPr>
            </a:lvl2pPr>
            <a:lvl3pPr marL="804863" indent="-174625">
              <a:defRPr sz="1600">
                <a:solidFill>
                  <a:srgbClr val="2C74B5"/>
                </a:solidFill>
                <a:latin typeface="Helvetica" panose="020B0604020202030204" pitchFamily="34" charset="0"/>
              </a:defRPr>
            </a:lvl3pPr>
          </a:lstStyle>
          <a:p>
            <a:pPr lvl="0"/>
            <a:r>
              <a:rPr lang="fr-FR" dirty="0" smtClean="0"/>
              <a:t>Texte</a:t>
            </a:r>
          </a:p>
        </p:txBody>
      </p:sp>
      <p:sp>
        <p:nvSpPr>
          <p:cNvPr id="21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177779" y="6479340"/>
            <a:ext cx="554305" cy="196131"/>
          </a:xfrm>
          <a:prstGeom prst="rect">
            <a:avLst/>
          </a:prstGeom>
        </p:spPr>
        <p:txBody>
          <a:bodyPr wrap="none"/>
          <a:lstStyle>
            <a:lvl1pPr algn="ctr">
              <a:defRPr sz="700">
                <a:solidFill>
                  <a:srgbClr val="5C0F8C"/>
                </a:solidFill>
                <a:latin typeface="Helvetica" panose="020B0604020202030204" pitchFamily="34" charset="0"/>
              </a:defRPr>
            </a:lvl1pPr>
          </a:lstStyle>
          <a:p>
            <a:r>
              <a:rPr lang="fr-FR" smtClean="0"/>
              <a:t>août 2017</a:t>
            </a:r>
            <a:endParaRPr lang="fr-FR"/>
          </a:p>
        </p:txBody>
      </p:sp>
      <p:sp>
        <p:nvSpPr>
          <p:cNvPr id="22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996333" y="6479340"/>
            <a:ext cx="7116652" cy="196131"/>
          </a:xfrm>
          <a:prstGeom prst="rect">
            <a:avLst/>
          </a:prstGeom>
        </p:spPr>
        <p:txBody>
          <a:bodyPr wrap="none" rIns="0"/>
          <a:lstStyle>
            <a:lvl1pPr algn="r">
              <a:defRPr sz="700" cap="all" baseline="0">
                <a:solidFill>
                  <a:srgbClr val="5C0F8C"/>
                </a:solidFill>
                <a:latin typeface="Helvetica" panose="020B0604020202030204" pitchFamily="34" charset="0"/>
              </a:defRPr>
            </a:lvl1pPr>
          </a:lstStyle>
          <a:p>
            <a:r>
              <a:rPr lang="fr-FR" smtClean="0"/>
              <a:t>Présentation GENCI 6-09-2017</a:t>
            </a:r>
            <a:endParaRPr lang="fr-FR" dirty="0"/>
          </a:p>
        </p:txBody>
      </p:sp>
      <p:sp>
        <p:nvSpPr>
          <p:cNvPr id="23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803667" y="6479340"/>
            <a:ext cx="147666" cy="196131"/>
          </a:xfrm>
          <a:prstGeom prst="rect">
            <a:avLst/>
          </a:prstGeom>
        </p:spPr>
        <p:txBody>
          <a:bodyPr wrap="none" lIns="0" rIns="0"/>
          <a:lstStyle>
            <a:lvl1pPr algn="l">
              <a:defRPr sz="700">
                <a:solidFill>
                  <a:srgbClr val="5C0F8C"/>
                </a:solidFill>
                <a:latin typeface="Helvetica" panose="020B0604020202030204" pitchFamily="34" charset="0"/>
              </a:defRPr>
            </a:lvl1pPr>
          </a:lstStyle>
          <a:p>
            <a:fld id="{029F7B68-FC32-4E35-9CDA-1CB03524C245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24" name="ZoneTexte 23"/>
          <p:cNvSpPr txBox="1"/>
          <p:nvPr userDrawn="1"/>
        </p:nvSpPr>
        <p:spPr>
          <a:xfrm>
            <a:off x="8069159" y="6461989"/>
            <a:ext cx="21031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900" dirty="0" smtClean="0">
                <a:solidFill>
                  <a:srgbClr val="5C0F8C"/>
                </a:solidFill>
                <a:latin typeface="Helvetica" panose="020B0604020202030204" pitchFamily="34" charset="0"/>
              </a:rPr>
              <a:t>l</a:t>
            </a:r>
            <a:endParaRPr lang="fr-FR" sz="900" dirty="0">
              <a:solidFill>
                <a:srgbClr val="5C0F8C"/>
              </a:solidFill>
              <a:latin typeface="Helvetica" panose="020B0604020202030204" pitchFamily="34" charset="0"/>
            </a:endParaRPr>
          </a:p>
        </p:txBody>
      </p:sp>
      <p:sp>
        <p:nvSpPr>
          <p:cNvPr id="25" name="ZoneTexte 24"/>
          <p:cNvSpPr txBox="1"/>
          <p:nvPr userDrawn="1"/>
        </p:nvSpPr>
        <p:spPr>
          <a:xfrm>
            <a:off x="8640617" y="6461989"/>
            <a:ext cx="21031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900" dirty="0" smtClean="0">
                <a:solidFill>
                  <a:srgbClr val="5C0F8C"/>
                </a:solidFill>
                <a:latin typeface="Helvetica" panose="020B0604020202030204" pitchFamily="34" charset="0"/>
              </a:rPr>
              <a:t>l</a:t>
            </a:r>
            <a:endParaRPr lang="fr-FR" sz="900" dirty="0">
              <a:solidFill>
                <a:srgbClr val="5C0F8C"/>
              </a:solidFill>
              <a:latin typeface="Helvetica" panose="020B0604020202030204" pitchFamily="34" charset="0"/>
            </a:endParaRPr>
          </a:p>
        </p:txBody>
      </p:sp>
      <p:cxnSp>
        <p:nvCxnSpPr>
          <p:cNvPr id="16" name="Connecteur droit 15"/>
          <p:cNvCxnSpPr/>
          <p:nvPr userDrawn="1"/>
        </p:nvCxnSpPr>
        <p:spPr>
          <a:xfrm flipH="1">
            <a:off x="1475656" y="507528"/>
            <a:ext cx="7416824" cy="0"/>
          </a:xfrm>
          <a:prstGeom prst="line">
            <a:avLst/>
          </a:prstGeom>
          <a:ln w="25400">
            <a:solidFill>
              <a:srgbClr val="5C0F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re 1"/>
          <p:cNvSpPr>
            <a:spLocks noGrp="1"/>
          </p:cNvSpPr>
          <p:nvPr>
            <p:ph type="title" hasCustomPrompt="1"/>
          </p:nvPr>
        </p:nvSpPr>
        <p:spPr>
          <a:xfrm>
            <a:off x="1269920" y="185173"/>
            <a:ext cx="3923856" cy="461665"/>
          </a:xfrm>
          <a:prstGeom prst="rect">
            <a:avLst/>
          </a:prstGeom>
          <a:solidFill>
            <a:schemeClr val="bg1"/>
          </a:solidFill>
        </p:spPr>
        <p:txBody>
          <a:bodyPr wrap="none" rIns="54000">
            <a:spAutoFit/>
          </a:bodyPr>
          <a:lstStyle>
            <a:lvl1pPr algn="l">
              <a:defRPr sz="2400" b="1" cap="all" baseline="0">
                <a:solidFill>
                  <a:srgbClr val="5C0F8C"/>
                </a:solidFill>
                <a:latin typeface="Helvetica Neue" pitchFamily="50"/>
              </a:defRPr>
            </a:lvl1pPr>
          </a:lstStyle>
          <a:p>
            <a:r>
              <a:rPr lang="fr-FR" dirty="0" smtClean="0"/>
              <a:t>CLIQUEZ POUR TAPER UN TITRE</a:t>
            </a:r>
            <a:endParaRPr lang="fr-FR" dirty="0"/>
          </a:p>
        </p:txBody>
      </p:sp>
      <p:sp>
        <p:nvSpPr>
          <p:cNvPr id="18" name="Espace réservé du texte 28"/>
          <p:cNvSpPr>
            <a:spLocks noGrp="1"/>
          </p:cNvSpPr>
          <p:nvPr>
            <p:ph type="body" sz="quarter" idx="13" hasCustomPrompt="1"/>
          </p:nvPr>
        </p:nvSpPr>
        <p:spPr>
          <a:xfrm>
            <a:off x="1278255" y="572823"/>
            <a:ext cx="3413114" cy="400110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Helvetica Neue" pitchFamily="50"/>
              </a:defRPr>
            </a:lvl1pPr>
            <a:lvl2pPr>
              <a:defRPr>
                <a:solidFill>
                  <a:schemeClr val="accent2"/>
                </a:solidFill>
              </a:defRPr>
            </a:lvl2pPr>
          </a:lstStyle>
          <a:p>
            <a:pPr lvl="0"/>
            <a:r>
              <a:rPr lang="fr-FR" dirty="0" smtClean="0"/>
              <a:t>Cliquez pour taper un sous-titre</a:t>
            </a:r>
          </a:p>
        </p:txBody>
      </p:sp>
    </p:spTree>
    <p:extLst>
      <p:ext uri="{BB962C8B-B14F-4D97-AF65-F5344CB8AC3E}">
        <p14:creationId xmlns:p14="http://schemas.microsoft.com/office/powerpoint/2010/main" val="19956103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bloc gris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Espace réservé du texte 8"/>
          <p:cNvSpPr>
            <a:spLocks noGrp="1"/>
          </p:cNvSpPr>
          <p:nvPr>
            <p:ph type="body" sz="quarter" idx="20" hasCustomPrompt="1"/>
          </p:nvPr>
        </p:nvSpPr>
        <p:spPr>
          <a:xfrm>
            <a:off x="693093" y="1566317"/>
            <a:ext cx="7701426" cy="4104456"/>
          </a:xfrm>
          <a:prstGeom prst="rect">
            <a:avLst/>
          </a:prstGeom>
          <a:gradFill flip="none" rotWithShape="1">
            <a:gsLst>
              <a:gs pos="0">
                <a:srgbClr val="A8A8AA">
                  <a:shade val="30000"/>
                  <a:satMod val="115000"/>
                </a:srgbClr>
              </a:gs>
              <a:gs pos="50000">
                <a:srgbClr val="A8A8AA">
                  <a:shade val="67500"/>
                  <a:satMod val="115000"/>
                </a:srgbClr>
              </a:gs>
              <a:gs pos="100000">
                <a:srgbClr val="A8A8AA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 anchor="ctr">
            <a:norm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smtClean="0"/>
              <a:t>Texte</a:t>
            </a:r>
          </a:p>
        </p:txBody>
      </p:sp>
      <p:sp>
        <p:nvSpPr>
          <p:cNvPr id="12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177779" y="6479340"/>
            <a:ext cx="554305" cy="196131"/>
          </a:xfrm>
          <a:prstGeom prst="rect">
            <a:avLst/>
          </a:prstGeom>
        </p:spPr>
        <p:txBody>
          <a:bodyPr wrap="none"/>
          <a:lstStyle>
            <a:lvl1pPr algn="ctr">
              <a:defRPr sz="700">
                <a:solidFill>
                  <a:srgbClr val="5C0F8C"/>
                </a:solidFill>
                <a:latin typeface="Helvetica" panose="020B0604020202030204" pitchFamily="34" charset="0"/>
              </a:defRPr>
            </a:lvl1pPr>
          </a:lstStyle>
          <a:p>
            <a:r>
              <a:rPr lang="fr-FR" smtClean="0"/>
              <a:t>août 2017</a:t>
            </a:r>
            <a:endParaRPr lang="fr-FR"/>
          </a:p>
        </p:txBody>
      </p:sp>
      <p:sp>
        <p:nvSpPr>
          <p:cNvPr id="13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996333" y="6479340"/>
            <a:ext cx="7116652" cy="196131"/>
          </a:xfrm>
          <a:prstGeom prst="rect">
            <a:avLst/>
          </a:prstGeom>
        </p:spPr>
        <p:txBody>
          <a:bodyPr wrap="none" rIns="0"/>
          <a:lstStyle>
            <a:lvl1pPr algn="r">
              <a:defRPr sz="700" cap="all" baseline="0">
                <a:solidFill>
                  <a:srgbClr val="5C0F8C"/>
                </a:solidFill>
                <a:latin typeface="Helvetica" panose="020B0604020202030204" pitchFamily="34" charset="0"/>
              </a:defRPr>
            </a:lvl1pPr>
          </a:lstStyle>
          <a:p>
            <a:r>
              <a:rPr lang="fr-FR" smtClean="0"/>
              <a:t>Présentation GENCI 6-09-2017</a:t>
            </a:r>
            <a:endParaRPr lang="fr-FR" dirty="0"/>
          </a:p>
        </p:txBody>
      </p:sp>
      <p:sp>
        <p:nvSpPr>
          <p:cNvPr id="14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803667" y="6479340"/>
            <a:ext cx="147666" cy="196131"/>
          </a:xfrm>
          <a:prstGeom prst="rect">
            <a:avLst/>
          </a:prstGeom>
        </p:spPr>
        <p:txBody>
          <a:bodyPr wrap="none" lIns="0" rIns="0"/>
          <a:lstStyle>
            <a:lvl1pPr algn="l">
              <a:defRPr sz="700">
                <a:solidFill>
                  <a:srgbClr val="5C0F8C"/>
                </a:solidFill>
                <a:latin typeface="Helvetica" panose="020B0604020202030204" pitchFamily="34" charset="0"/>
              </a:defRPr>
            </a:lvl1pPr>
          </a:lstStyle>
          <a:p>
            <a:fld id="{029F7B68-FC32-4E35-9CDA-1CB03524C245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5" name="ZoneTexte 14"/>
          <p:cNvSpPr txBox="1"/>
          <p:nvPr userDrawn="1"/>
        </p:nvSpPr>
        <p:spPr>
          <a:xfrm>
            <a:off x="8069159" y="6461989"/>
            <a:ext cx="21031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900" dirty="0" smtClean="0">
                <a:solidFill>
                  <a:srgbClr val="5C0F8C"/>
                </a:solidFill>
                <a:latin typeface="Helvetica" panose="020B0604020202030204" pitchFamily="34" charset="0"/>
              </a:rPr>
              <a:t>l</a:t>
            </a:r>
            <a:endParaRPr lang="fr-FR" sz="900" dirty="0">
              <a:solidFill>
                <a:srgbClr val="5C0F8C"/>
              </a:solidFill>
              <a:latin typeface="Helvetica" panose="020B0604020202030204" pitchFamily="34" charset="0"/>
            </a:endParaRPr>
          </a:p>
        </p:txBody>
      </p:sp>
      <p:sp>
        <p:nvSpPr>
          <p:cNvPr id="22" name="ZoneTexte 21"/>
          <p:cNvSpPr txBox="1"/>
          <p:nvPr userDrawn="1"/>
        </p:nvSpPr>
        <p:spPr>
          <a:xfrm>
            <a:off x="8640617" y="6461989"/>
            <a:ext cx="21031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900" dirty="0" smtClean="0">
                <a:solidFill>
                  <a:srgbClr val="5C0F8C"/>
                </a:solidFill>
                <a:latin typeface="Helvetica" panose="020B0604020202030204" pitchFamily="34" charset="0"/>
              </a:rPr>
              <a:t>l</a:t>
            </a:r>
            <a:endParaRPr lang="fr-FR" sz="900" dirty="0">
              <a:solidFill>
                <a:srgbClr val="5C0F8C"/>
              </a:solidFill>
              <a:latin typeface="Helvetica" panose="020B0604020202030204" pitchFamily="34" charset="0"/>
            </a:endParaRPr>
          </a:p>
        </p:txBody>
      </p:sp>
      <p:cxnSp>
        <p:nvCxnSpPr>
          <p:cNvPr id="16" name="Connecteur droit 15"/>
          <p:cNvCxnSpPr/>
          <p:nvPr userDrawn="1"/>
        </p:nvCxnSpPr>
        <p:spPr>
          <a:xfrm flipH="1">
            <a:off x="1475656" y="507528"/>
            <a:ext cx="7416824" cy="0"/>
          </a:xfrm>
          <a:prstGeom prst="line">
            <a:avLst/>
          </a:prstGeom>
          <a:ln w="25400">
            <a:solidFill>
              <a:srgbClr val="5C0F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re 1"/>
          <p:cNvSpPr>
            <a:spLocks noGrp="1"/>
          </p:cNvSpPr>
          <p:nvPr>
            <p:ph type="title" hasCustomPrompt="1"/>
          </p:nvPr>
        </p:nvSpPr>
        <p:spPr>
          <a:xfrm>
            <a:off x="1269920" y="185173"/>
            <a:ext cx="3923856" cy="461665"/>
          </a:xfrm>
          <a:prstGeom prst="rect">
            <a:avLst/>
          </a:prstGeom>
          <a:solidFill>
            <a:schemeClr val="bg1"/>
          </a:solidFill>
        </p:spPr>
        <p:txBody>
          <a:bodyPr wrap="none" rIns="54000">
            <a:spAutoFit/>
          </a:bodyPr>
          <a:lstStyle>
            <a:lvl1pPr algn="l">
              <a:defRPr sz="2400" b="1" cap="all" baseline="0">
                <a:solidFill>
                  <a:srgbClr val="5C0F8C"/>
                </a:solidFill>
                <a:latin typeface="Helvetica Neue" pitchFamily="50"/>
              </a:defRPr>
            </a:lvl1pPr>
          </a:lstStyle>
          <a:p>
            <a:r>
              <a:rPr lang="fr-FR" dirty="0" smtClean="0"/>
              <a:t>CLIQUEZ POUR TAPER UN TITRE</a:t>
            </a:r>
            <a:endParaRPr lang="fr-FR" dirty="0"/>
          </a:p>
        </p:txBody>
      </p:sp>
      <p:sp>
        <p:nvSpPr>
          <p:cNvPr id="18" name="Espace réservé du texte 28"/>
          <p:cNvSpPr>
            <a:spLocks noGrp="1"/>
          </p:cNvSpPr>
          <p:nvPr>
            <p:ph type="body" sz="quarter" idx="13" hasCustomPrompt="1"/>
          </p:nvPr>
        </p:nvSpPr>
        <p:spPr>
          <a:xfrm>
            <a:off x="1278255" y="572823"/>
            <a:ext cx="3413114" cy="400110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Helvetica Neue" pitchFamily="50"/>
              </a:defRPr>
            </a:lvl1pPr>
            <a:lvl2pPr>
              <a:defRPr>
                <a:solidFill>
                  <a:schemeClr val="accent2"/>
                </a:solidFill>
              </a:defRPr>
            </a:lvl2pPr>
          </a:lstStyle>
          <a:p>
            <a:pPr lvl="0"/>
            <a:r>
              <a:rPr lang="fr-FR" dirty="0" smtClean="0"/>
              <a:t>Cliquez pour taper un sous-titre</a:t>
            </a:r>
          </a:p>
        </p:txBody>
      </p:sp>
    </p:spTree>
    <p:extLst>
      <p:ext uri="{BB962C8B-B14F-4D97-AF65-F5344CB8AC3E}">
        <p14:creationId xmlns:p14="http://schemas.microsoft.com/office/powerpoint/2010/main" val="3580781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177779" y="6479340"/>
            <a:ext cx="554305" cy="196131"/>
          </a:xfrm>
          <a:prstGeom prst="rect">
            <a:avLst/>
          </a:prstGeom>
        </p:spPr>
        <p:txBody>
          <a:bodyPr wrap="none"/>
          <a:lstStyle>
            <a:lvl1pPr algn="ctr">
              <a:defRPr sz="700">
                <a:solidFill>
                  <a:srgbClr val="5C0F8C"/>
                </a:solidFill>
                <a:latin typeface="Helvetica" panose="020B0604020202030204" pitchFamily="34" charset="0"/>
              </a:defRPr>
            </a:lvl1pPr>
          </a:lstStyle>
          <a:p>
            <a:r>
              <a:rPr lang="fr-FR" smtClean="0"/>
              <a:t>août 2017</a:t>
            </a:r>
            <a:endParaRPr lang="fr-FR"/>
          </a:p>
        </p:txBody>
      </p:sp>
      <p:sp>
        <p:nvSpPr>
          <p:cNvPr id="16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996333" y="6479340"/>
            <a:ext cx="7116652" cy="196131"/>
          </a:xfrm>
          <a:prstGeom prst="rect">
            <a:avLst/>
          </a:prstGeom>
        </p:spPr>
        <p:txBody>
          <a:bodyPr wrap="none" rIns="0"/>
          <a:lstStyle>
            <a:lvl1pPr algn="r">
              <a:defRPr sz="700" cap="all" baseline="0">
                <a:solidFill>
                  <a:srgbClr val="5C0F8C"/>
                </a:solidFill>
                <a:latin typeface="Helvetica" panose="020B0604020202030204" pitchFamily="34" charset="0"/>
              </a:defRPr>
            </a:lvl1pPr>
          </a:lstStyle>
          <a:p>
            <a:r>
              <a:rPr lang="fr-FR" smtClean="0"/>
              <a:t>Présentation GENCI 6-09-2017</a:t>
            </a:r>
            <a:endParaRPr lang="fr-FR" dirty="0"/>
          </a:p>
        </p:txBody>
      </p:sp>
      <p:sp>
        <p:nvSpPr>
          <p:cNvPr id="1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803667" y="6479340"/>
            <a:ext cx="147666" cy="196131"/>
          </a:xfrm>
          <a:prstGeom prst="rect">
            <a:avLst/>
          </a:prstGeom>
        </p:spPr>
        <p:txBody>
          <a:bodyPr wrap="none" lIns="0" rIns="0"/>
          <a:lstStyle>
            <a:lvl1pPr algn="l">
              <a:defRPr sz="700">
                <a:solidFill>
                  <a:srgbClr val="5C0F8C"/>
                </a:solidFill>
                <a:latin typeface="Helvetica" panose="020B0604020202030204" pitchFamily="34" charset="0"/>
              </a:defRPr>
            </a:lvl1pPr>
          </a:lstStyle>
          <a:p>
            <a:fld id="{029F7B68-FC32-4E35-9CDA-1CB03524C245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8" name="ZoneTexte 17"/>
          <p:cNvSpPr txBox="1"/>
          <p:nvPr userDrawn="1"/>
        </p:nvSpPr>
        <p:spPr>
          <a:xfrm>
            <a:off x="8069159" y="6461989"/>
            <a:ext cx="21031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900" dirty="0" smtClean="0">
                <a:solidFill>
                  <a:srgbClr val="5C0F8C"/>
                </a:solidFill>
                <a:latin typeface="Helvetica" panose="020B0604020202030204" pitchFamily="34" charset="0"/>
              </a:rPr>
              <a:t>l</a:t>
            </a:r>
            <a:endParaRPr lang="fr-FR" sz="900" dirty="0">
              <a:solidFill>
                <a:srgbClr val="5C0F8C"/>
              </a:solidFill>
              <a:latin typeface="Helvetica" panose="020B0604020202030204" pitchFamily="34" charset="0"/>
            </a:endParaRPr>
          </a:p>
        </p:txBody>
      </p:sp>
      <p:sp>
        <p:nvSpPr>
          <p:cNvPr id="19" name="ZoneTexte 18"/>
          <p:cNvSpPr txBox="1"/>
          <p:nvPr userDrawn="1"/>
        </p:nvSpPr>
        <p:spPr>
          <a:xfrm>
            <a:off x="8640617" y="6461989"/>
            <a:ext cx="21031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900" dirty="0" smtClean="0">
                <a:solidFill>
                  <a:srgbClr val="5C0F8C"/>
                </a:solidFill>
                <a:latin typeface="Helvetica" panose="020B0604020202030204" pitchFamily="34" charset="0"/>
              </a:rPr>
              <a:t>l</a:t>
            </a:r>
            <a:endParaRPr lang="fr-FR" sz="900" dirty="0">
              <a:solidFill>
                <a:srgbClr val="5C0F8C"/>
              </a:solidFill>
              <a:latin typeface="Helvetica" panose="020B0604020202030204" pitchFamily="34" charset="0"/>
            </a:endParaRPr>
          </a:p>
        </p:txBody>
      </p:sp>
      <p:cxnSp>
        <p:nvCxnSpPr>
          <p:cNvPr id="11" name="Connecteur droit 10"/>
          <p:cNvCxnSpPr/>
          <p:nvPr userDrawn="1"/>
        </p:nvCxnSpPr>
        <p:spPr>
          <a:xfrm flipH="1">
            <a:off x="1475656" y="507528"/>
            <a:ext cx="7416824" cy="0"/>
          </a:xfrm>
          <a:prstGeom prst="line">
            <a:avLst/>
          </a:prstGeom>
          <a:ln w="25400">
            <a:solidFill>
              <a:srgbClr val="5C0F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re 1"/>
          <p:cNvSpPr>
            <a:spLocks noGrp="1"/>
          </p:cNvSpPr>
          <p:nvPr>
            <p:ph type="title" hasCustomPrompt="1"/>
          </p:nvPr>
        </p:nvSpPr>
        <p:spPr>
          <a:xfrm>
            <a:off x="1269920" y="185173"/>
            <a:ext cx="3923856" cy="461665"/>
          </a:xfrm>
          <a:prstGeom prst="rect">
            <a:avLst/>
          </a:prstGeom>
          <a:solidFill>
            <a:schemeClr val="bg1"/>
          </a:solidFill>
        </p:spPr>
        <p:txBody>
          <a:bodyPr wrap="none" rIns="54000">
            <a:spAutoFit/>
          </a:bodyPr>
          <a:lstStyle>
            <a:lvl1pPr algn="l">
              <a:defRPr sz="2400" b="1" cap="all" baseline="0">
                <a:solidFill>
                  <a:srgbClr val="5C0F8C"/>
                </a:solidFill>
                <a:latin typeface="Helvetica Neue" pitchFamily="50"/>
              </a:defRPr>
            </a:lvl1pPr>
          </a:lstStyle>
          <a:p>
            <a:r>
              <a:rPr lang="fr-FR" dirty="0" smtClean="0"/>
              <a:t>CLIQUEZ POUR TAPER UN TITRE</a:t>
            </a:r>
            <a:endParaRPr lang="fr-FR" dirty="0"/>
          </a:p>
        </p:txBody>
      </p:sp>
      <p:sp>
        <p:nvSpPr>
          <p:cNvPr id="13" name="Espace réservé du texte 28"/>
          <p:cNvSpPr>
            <a:spLocks noGrp="1"/>
          </p:cNvSpPr>
          <p:nvPr>
            <p:ph type="body" sz="quarter" idx="13" hasCustomPrompt="1"/>
          </p:nvPr>
        </p:nvSpPr>
        <p:spPr>
          <a:xfrm>
            <a:off x="1278255" y="572823"/>
            <a:ext cx="3413114" cy="400110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Helvetica Neue" pitchFamily="50"/>
              </a:defRPr>
            </a:lvl1pPr>
            <a:lvl2pPr>
              <a:defRPr>
                <a:solidFill>
                  <a:schemeClr val="accent2"/>
                </a:solidFill>
              </a:defRPr>
            </a:lvl2pPr>
          </a:lstStyle>
          <a:p>
            <a:pPr lvl="0"/>
            <a:r>
              <a:rPr lang="fr-FR" dirty="0" smtClean="0"/>
              <a:t>Cliquez pour taper un sous-titre</a:t>
            </a:r>
          </a:p>
        </p:txBody>
      </p:sp>
    </p:spTree>
    <p:extLst>
      <p:ext uri="{BB962C8B-B14F-4D97-AF65-F5344CB8AC3E}">
        <p14:creationId xmlns:p14="http://schemas.microsoft.com/office/powerpoint/2010/main" val="2467420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177779" y="6479340"/>
            <a:ext cx="554305" cy="196131"/>
          </a:xfrm>
          <a:prstGeom prst="rect">
            <a:avLst/>
          </a:prstGeom>
        </p:spPr>
        <p:txBody>
          <a:bodyPr wrap="none"/>
          <a:lstStyle>
            <a:lvl1pPr algn="ctr">
              <a:defRPr sz="700">
                <a:solidFill>
                  <a:srgbClr val="5C0F8C"/>
                </a:solidFill>
                <a:latin typeface="Helvetica" panose="020B0604020202030204" pitchFamily="34" charset="0"/>
              </a:defRPr>
            </a:lvl1pPr>
          </a:lstStyle>
          <a:p>
            <a:r>
              <a:rPr lang="fr-FR" smtClean="0"/>
              <a:t>août 2017</a:t>
            </a:r>
            <a:endParaRPr lang="fr-FR"/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996333" y="6479340"/>
            <a:ext cx="7116652" cy="196131"/>
          </a:xfrm>
          <a:prstGeom prst="rect">
            <a:avLst/>
          </a:prstGeom>
        </p:spPr>
        <p:txBody>
          <a:bodyPr wrap="none" rIns="0"/>
          <a:lstStyle>
            <a:lvl1pPr algn="r">
              <a:defRPr sz="700" cap="all" baseline="0">
                <a:solidFill>
                  <a:srgbClr val="5C0F8C"/>
                </a:solidFill>
                <a:latin typeface="Helvetica" panose="020B0604020202030204" pitchFamily="34" charset="0"/>
              </a:defRPr>
            </a:lvl1pPr>
          </a:lstStyle>
          <a:p>
            <a:r>
              <a:rPr lang="fr-FR" smtClean="0"/>
              <a:t>Présentation GENCI 6-09-2017</a:t>
            </a:r>
            <a:endParaRPr lang="fr-FR" dirty="0"/>
          </a:p>
        </p:txBody>
      </p:sp>
      <p:sp>
        <p:nvSpPr>
          <p:cNvPr id="12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803667" y="6479340"/>
            <a:ext cx="147666" cy="196131"/>
          </a:xfrm>
          <a:prstGeom prst="rect">
            <a:avLst/>
          </a:prstGeom>
        </p:spPr>
        <p:txBody>
          <a:bodyPr wrap="none" lIns="0" rIns="0"/>
          <a:lstStyle>
            <a:lvl1pPr algn="l">
              <a:defRPr sz="700">
                <a:solidFill>
                  <a:srgbClr val="5C0F8C"/>
                </a:solidFill>
                <a:latin typeface="Helvetica" panose="020B0604020202030204" pitchFamily="34" charset="0"/>
              </a:defRPr>
            </a:lvl1pPr>
          </a:lstStyle>
          <a:p>
            <a:fld id="{029F7B68-FC32-4E35-9CDA-1CB03524C245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3" name="ZoneTexte 12"/>
          <p:cNvSpPr txBox="1"/>
          <p:nvPr userDrawn="1"/>
        </p:nvSpPr>
        <p:spPr>
          <a:xfrm>
            <a:off x="8069159" y="6461989"/>
            <a:ext cx="21031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900" dirty="0" smtClean="0">
                <a:solidFill>
                  <a:srgbClr val="5C0F8C"/>
                </a:solidFill>
                <a:latin typeface="Helvetica" panose="020B0604020202030204" pitchFamily="34" charset="0"/>
              </a:rPr>
              <a:t>l</a:t>
            </a:r>
            <a:endParaRPr lang="fr-FR" sz="900" dirty="0">
              <a:solidFill>
                <a:srgbClr val="5C0F8C"/>
              </a:solidFill>
              <a:latin typeface="Helvetica" panose="020B0604020202030204" pitchFamily="34" charset="0"/>
            </a:endParaRPr>
          </a:p>
        </p:txBody>
      </p:sp>
      <p:sp>
        <p:nvSpPr>
          <p:cNvPr id="14" name="ZoneTexte 13"/>
          <p:cNvSpPr txBox="1"/>
          <p:nvPr userDrawn="1"/>
        </p:nvSpPr>
        <p:spPr>
          <a:xfrm>
            <a:off x="8640617" y="6461989"/>
            <a:ext cx="21031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900" dirty="0" smtClean="0">
                <a:solidFill>
                  <a:srgbClr val="5C0F8C"/>
                </a:solidFill>
                <a:latin typeface="Helvetica" panose="020B0604020202030204" pitchFamily="34" charset="0"/>
              </a:rPr>
              <a:t>l</a:t>
            </a:r>
            <a:endParaRPr lang="fr-FR" sz="900" dirty="0">
              <a:solidFill>
                <a:srgbClr val="5C0F8C"/>
              </a:solidFill>
              <a:latin typeface="Helvetica" panose="020B0604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8826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.xml"/><Relationship Id="rId1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04" y="41184"/>
            <a:ext cx="1224136" cy="986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011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8" r:id="rId4"/>
    <p:sldLayoutId id="2147483656" r:id="rId5"/>
    <p:sldLayoutId id="2147483657" r:id="rId6"/>
    <p:sldLayoutId id="2147483659" r:id="rId7"/>
    <p:sldLayoutId id="2147483654" r:id="rId8"/>
    <p:sldLayoutId id="2147483655" r:id="rId9"/>
    <p:sldLayoutId id="2147483660" r:id="rId10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4" Type="http://schemas.openxmlformats.org/officeDocument/2006/relationships/image" Target="../media/image45.emf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6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7.emf"/><Relationship Id="rId3" Type="http://schemas.openxmlformats.org/officeDocument/2006/relationships/image" Target="../media/image4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50.tif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4" Type="http://schemas.openxmlformats.org/officeDocument/2006/relationships/image" Target="../media/image52.png"/><Relationship Id="rId5" Type="http://schemas.openxmlformats.org/officeDocument/2006/relationships/image" Target="../media/image53.jpeg"/><Relationship Id="rId6" Type="http://schemas.openxmlformats.org/officeDocument/2006/relationships/image" Target="../media/image54.jpeg"/><Relationship Id="rId7" Type="http://schemas.openxmlformats.org/officeDocument/2006/relationships/image" Target="../media/image23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4" Type="http://schemas.openxmlformats.org/officeDocument/2006/relationships/image" Target="../media/image57.png"/><Relationship Id="rId5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59.png"/><Relationship Id="rId3" Type="http://schemas.openxmlformats.org/officeDocument/2006/relationships/image" Target="../media/image6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png"/><Relationship Id="rId5" Type="http://schemas.openxmlformats.org/officeDocument/2006/relationships/image" Target="../media/image5.jpeg"/><Relationship Id="rId6" Type="http://schemas.openxmlformats.org/officeDocument/2006/relationships/image" Target="../media/image6.jp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5.jpeg"/><Relationship Id="rId12" Type="http://schemas.openxmlformats.org/officeDocument/2006/relationships/image" Target="../media/image16.png"/><Relationship Id="rId13" Type="http://schemas.openxmlformats.org/officeDocument/2006/relationships/image" Target="../media/image17.jpeg"/><Relationship Id="rId14" Type="http://schemas.openxmlformats.org/officeDocument/2006/relationships/image" Target="../media/image18.gif"/><Relationship Id="rId15" Type="http://schemas.openxmlformats.org/officeDocument/2006/relationships/image" Target="../media/image19.png"/><Relationship Id="rId16" Type="http://schemas.openxmlformats.org/officeDocument/2006/relationships/image" Target="../media/image20.png"/><Relationship Id="rId17" Type="http://schemas.openxmlformats.org/officeDocument/2006/relationships/image" Target="../media/image21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3.jpg"/><Relationship Id="rId10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gif"/><Relationship Id="rId7" Type="http://schemas.openxmlformats.org/officeDocument/2006/relationships/image" Target="../media/image27.jpeg"/><Relationship Id="rId8" Type="http://schemas.openxmlformats.org/officeDocument/2006/relationships/image" Target="../media/image28.jpeg"/><Relationship Id="rId9" Type="http://schemas.openxmlformats.org/officeDocument/2006/relationships/image" Target="../media/image29.jpg"/><Relationship Id="rId10" Type="http://schemas.openxmlformats.org/officeDocument/2006/relationships/image" Target="../media/image30.jpeg"/><Relationship Id="rId11" Type="http://schemas.openxmlformats.org/officeDocument/2006/relationships/image" Target="../media/image31.jp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4" Type="http://schemas.openxmlformats.org/officeDocument/2006/relationships/image" Target="../media/image34.gif"/><Relationship Id="rId5" Type="http://schemas.openxmlformats.org/officeDocument/2006/relationships/image" Target="../media/image35.jpg"/><Relationship Id="rId6" Type="http://schemas.openxmlformats.org/officeDocument/2006/relationships/image" Target="../media/image36.jpg"/><Relationship Id="rId7" Type="http://schemas.openxmlformats.org/officeDocument/2006/relationships/image" Target="../media/image37.jpg"/><Relationship Id="rId8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image" Target="../media/image41.png"/><Relationship Id="rId6" Type="http://schemas.openxmlformats.org/officeDocument/2006/relationships/image" Target="../media/image42.png"/><Relationship Id="rId7" Type="http://schemas.openxmlformats.org/officeDocument/2006/relationships/image" Target="../media/image43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9284" y="1844824"/>
            <a:ext cx="9036496" cy="2520280"/>
          </a:xfrm>
        </p:spPr>
        <p:txBody>
          <a:bodyPr/>
          <a:lstStyle/>
          <a:p>
            <a:pPr algn="l"/>
            <a:r>
              <a:rPr lang="fr-FR" sz="2800" dirty="0" smtClean="0"/>
              <a:t>Au service de</a:t>
            </a:r>
            <a:br>
              <a:rPr lang="fr-FR" sz="2800" dirty="0" smtClean="0"/>
            </a:br>
            <a:r>
              <a:rPr lang="fr-FR" sz="2800" dirty="0" smtClean="0"/>
              <a:t>	la recherche scientifique, </a:t>
            </a:r>
            <a:br>
              <a:rPr lang="fr-FR" sz="2800" dirty="0" smtClean="0"/>
            </a:br>
            <a:r>
              <a:rPr lang="fr-FR" sz="2800" dirty="0" smtClean="0"/>
              <a:t>		l’innovation,</a:t>
            </a:r>
            <a:br>
              <a:rPr lang="fr-FR" sz="2800" dirty="0" smtClean="0"/>
            </a:br>
            <a:r>
              <a:rPr lang="fr-FR" sz="2800" dirty="0"/>
              <a:t>	</a:t>
            </a:r>
            <a:r>
              <a:rPr lang="fr-FR" sz="2800" dirty="0" smtClean="0"/>
              <a:t>		et la compétitivité des entreprises</a:t>
            </a:r>
            <a:endParaRPr lang="fr-FR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Journées </a:t>
            </a:r>
            <a:r>
              <a:rPr lang="fr-FR" dirty="0" err="1" smtClean="0"/>
              <a:t>mésocentres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 smtClean="0"/>
              <a:t>Septembre 2017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54867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269920" y="185173"/>
            <a:ext cx="6759248" cy="461665"/>
          </a:xfrm>
        </p:spPr>
        <p:txBody>
          <a:bodyPr/>
          <a:lstStyle/>
          <a:p>
            <a:r>
              <a:rPr lang="fr-FR" dirty="0"/>
              <a:t>Evolution du contexte </a:t>
            </a:r>
            <a:r>
              <a:rPr lang="fr-FR" dirty="0" err="1" smtClean="0"/>
              <a:t>Europeen</a:t>
            </a:r>
            <a:r>
              <a:rPr lang="fr-FR" dirty="0" smtClean="0"/>
              <a:t> (1/5)</a:t>
            </a:r>
            <a:endParaRPr lang="fr-FR" dirty="0"/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F7B68-FC32-4E35-9CDA-1CB03524C245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18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1278255" y="572823"/>
            <a:ext cx="6304931" cy="400110"/>
          </a:xfrm>
        </p:spPr>
        <p:txBody>
          <a:bodyPr/>
          <a:lstStyle/>
          <a:p>
            <a:r>
              <a:rPr lang="fr-FR" dirty="0" smtClean="0"/>
              <a:t>Implémenter la stratégie « digital single </a:t>
            </a:r>
            <a:r>
              <a:rPr lang="fr-FR" dirty="0" err="1" smtClean="0"/>
              <a:t>market</a:t>
            </a:r>
            <a:r>
              <a:rPr lang="fr-FR" dirty="0" smtClean="0"/>
              <a:t> » </a:t>
            </a:r>
            <a:endParaRPr lang="fr-FR" dirty="0"/>
          </a:p>
        </p:txBody>
      </p:sp>
      <p:pic>
        <p:nvPicPr>
          <p:cNvPr id="19" name="Image 18" descr="img_dsm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69" b="67224"/>
          <a:stretch/>
        </p:blipFill>
        <p:spPr>
          <a:xfrm>
            <a:off x="3314859" y="1060092"/>
            <a:ext cx="2497475" cy="675522"/>
          </a:xfrm>
          <a:prstGeom prst="rect">
            <a:avLst/>
          </a:prstGeom>
          <a:ln w="19050">
            <a:solidFill>
              <a:srgbClr val="7030A0"/>
            </a:solidFill>
          </a:ln>
        </p:spPr>
      </p:pic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Présentation GENCI 6-09-2017</a:t>
            </a:r>
            <a:endParaRPr lang="fr-FR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539552" y="3845938"/>
            <a:ext cx="3888432" cy="241397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6250" eaLnBrk="0" hangingPunct="0"/>
            <a:r>
              <a:rPr lang="fr-FR" b="1" dirty="0" err="1">
                <a:solidFill>
                  <a:schemeClr val="accent1">
                    <a:lumMod val="75000"/>
                  </a:schemeClr>
                </a:solidFill>
                <a:latin typeface="Calibri" charset="0"/>
                <a:ea typeface="Helvetica" charset="0"/>
                <a:cs typeface="Helvetica" charset="0"/>
              </a:rPr>
              <a:t>European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  <a:latin typeface="Calibri" charset="0"/>
                <a:ea typeface="Helvetica" charset="0"/>
                <a:cs typeface="Helvetica" charset="0"/>
              </a:rPr>
              <a:t> open science </a:t>
            </a: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  <a:latin typeface="Calibri" charset="0"/>
                <a:ea typeface="Helvetica" charset="0"/>
                <a:cs typeface="Helvetica" charset="0"/>
              </a:rPr>
              <a:t>cloud :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  <a:latin typeface="Calibri" charset="0"/>
                <a:ea typeface="Helvetica" charset="0"/>
                <a:cs typeface="Helvetica" charset="0"/>
              </a:rPr>
              <a:t> </a:t>
            </a: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  <a:latin typeface="Calibri" charset="0"/>
                <a:ea typeface="Helvetica" charset="0"/>
                <a:cs typeface="Helvetica" charset="0"/>
              </a:rPr>
              <a:t>EOSC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  <a:latin typeface="Calibri" charset="0"/>
                <a:ea typeface="Helvetica" charset="0"/>
                <a:cs typeface="Helvetica" charset="0"/>
              </a:rPr>
              <a:t> </a:t>
            </a:r>
          </a:p>
          <a:p>
            <a:pPr algn="just" defTabSz="956250" eaLnBrk="0" hangingPunct="0"/>
            <a:endParaRPr lang="fr-FR" dirty="0">
              <a:solidFill>
                <a:schemeClr val="accent1">
                  <a:lumMod val="75000"/>
                </a:schemeClr>
              </a:solidFill>
              <a:latin typeface="Calibri" charset="0"/>
              <a:ea typeface="Helvetica" charset="0"/>
              <a:cs typeface="Helvetica" charset="0"/>
            </a:endParaRPr>
          </a:p>
          <a:p>
            <a:pPr algn="just" defTabSz="956250" eaLnBrk="0" hangingPunct="0"/>
            <a:r>
              <a:rPr lang="fr-FR" dirty="0" smtClean="0">
                <a:solidFill>
                  <a:schemeClr val="accent1">
                    <a:lumMod val="75000"/>
                  </a:schemeClr>
                </a:solidFill>
                <a:latin typeface="Calibri" charset="0"/>
                <a:ea typeface="Helvetica" charset="0"/>
                <a:cs typeface="Helvetica" charset="0"/>
              </a:rPr>
              <a:t>Ensemble </a:t>
            </a:r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Calibri" charset="0"/>
                <a:ea typeface="Helvetica" charset="0"/>
                <a:cs typeface="Helvetica" charset="0"/>
              </a:rPr>
              <a:t>de moyens et de services logiciels permettant l’interopérabilité entre 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  <a:latin typeface="Calibri" charset="0"/>
                <a:ea typeface="Helvetica" charset="0"/>
                <a:cs typeface="Helvetica" charset="0"/>
              </a:rPr>
              <a:t>infrastructures </a:t>
            </a:r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Calibri" charset="0"/>
                <a:ea typeface="Helvetica" charset="0"/>
                <a:cs typeface="Helvetica" charset="0"/>
              </a:rPr>
              <a:t>de recherche publique en vue de 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  <a:latin typeface="Calibri" charset="0"/>
                <a:ea typeface="Helvetica" charset="0"/>
                <a:cs typeface="Helvetica" charset="0"/>
              </a:rPr>
              <a:t>faciliter </a:t>
            </a:r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Calibri" charset="0"/>
                <a:ea typeface="Helvetica" charset="0"/>
                <a:cs typeface="Helvetica" charset="0"/>
              </a:rPr>
              <a:t>l’échange et la mise à disposition de données</a:t>
            </a:r>
          </a:p>
        </p:txBody>
      </p:sp>
      <p:sp>
        <p:nvSpPr>
          <p:cNvPr id="15" name="Rectangle à coins arrondis 14"/>
          <p:cNvSpPr/>
          <p:nvPr/>
        </p:nvSpPr>
        <p:spPr>
          <a:xfrm>
            <a:off x="4788024" y="3856934"/>
            <a:ext cx="3888432" cy="241397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 defTabSz="956250" eaLnBrk="0" hangingPunct="0">
              <a:buFont typeface="Arial" charset="0"/>
              <a:buChar char="•"/>
            </a:pPr>
            <a:endParaRPr lang="fr-FR" dirty="0">
              <a:latin typeface="Calibri" charset="0"/>
              <a:ea typeface="Helvetica" charset="0"/>
              <a:cs typeface="Helvetica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32040" y="3983621"/>
            <a:ext cx="374441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56250" eaLnBrk="0" hangingPunct="0"/>
            <a:r>
              <a:rPr lang="fr-FR" b="1" dirty="0" err="1">
                <a:solidFill>
                  <a:schemeClr val="accent1">
                    <a:lumMod val="75000"/>
                  </a:schemeClr>
                </a:solidFill>
                <a:latin typeface="Calibri" charset="0"/>
                <a:ea typeface="Helvetica" charset="0"/>
                <a:cs typeface="Helvetica" charset="0"/>
              </a:rPr>
              <a:t>European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  <a:latin typeface="Calibri" charset="0"/>
                <a:ea typeface="Helvetica" charset="0"/>
                <a:cs typeface="Helvetica" charset="0"/>
              </a:rPr>
              <a:t> Data </a:t>
            </a: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  <a:latin typeface="Calibri" charset="0"/>
                <a:ea typeface="Helvetica" charset="0"/>
                <a:cs typeface="Helvetica" charset="0"/>
              </a:rPr>
              <a:t>Infrastructure :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  <a:latin typeface="Calibri" charset="0"/>
                <a:ea typeface="Helvetica" charset="0"/>
                <a:cs typeface="Helvetica" charset="0"/>
              </a:rPr>
              <a:t> </a:t>
            </a: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  <a:latin typeface="Calibri" charset="0"/>
                <a:ea typeface="Helvetica" charset="0"/>
                <a:cs typeface="Helvetica" charset="0"/>
              </a:rPr>
              <a:t>EDI</a:t>
            </a:r>
            <a:endParaRPr lang="fr-FR" dirty="0">
              <a:solidFill>
                <a:schemeClr val="accent1">
                  <a:lumMod val="75000"/>
                </a:schemeClr>
              </a:solidFill>
              <a:latin typeface="Calibri" charset="0"/>
              <a:ea typeface="Helvetica" charset="0"/>
              <a:cs typeface="Helvetica" charset="0"/>
            </a:endParaRPr>
          </a:p>
          <a:p>
            <a:pPr algn="just" defTabSz="956250" eaLnBrk="0" hangingPunct="0"/>
            <a:r>
              <a:rPr lang="fr-FR" dirty="0" smtClean="0">
                <a:solidFill>
                  <a:schemeClr val="accent1">
                    <a:lumMod val="75000"/>
                  </a:schemeClr>
                </a:solidFill>
                <a:latin typeface="Calibri" charset="0"/>
                <a:ea typeface="Helvetica" charset="0"/>
                <a:cs typeface="Helvetica" charset="0"/>
              </a:rPr>
              <a:t> </a:t>
            </a:r>
          </a:p>
          <a:p>
            <a:pPr algn="just" defTabSz="956250" eaLnBrk="0" hangingPunct="0"/>
            <a:r>
              <a:rPr lang="fr-FR" dirty="0" smtClean="0">
                <a:solidFill>
                  <a:schemeClr val="accent1">
                    <a:lumMod val="75000"/>
                  </a:schemeClr>
                </a:solidFill>
                <a:latin typeface="Calibri" charset="0"/>
                <a:ea typeface="Helvetica" charset="0"/>
                <a:cs typeface="Helvetica" charset="0"/>
              </a:rPr>
              <a:t>Infrastructure </a:t>
            </a:r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Calibri" charset="0"/>
                <a:ea typeface="Helvetica" charset="0"/>
                <a:cs typeface="Helvetica" charset="0"/>
              </a:rPr>
              <a:t>européenne composée de super ordinateurs interconnectés par des réseaux haut débits, 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  <a:latin typeface="Calibri" charset="0"/>
                <a:ea typeface="Helvetica" charset="0"/>
                <a:cs typeface="Helvetica" charset="0"/>
              </a:rPr>
              <a:t>capable </a:t>
            </a:r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Calibri" charset="0"/>
                <a:ea typeface="Helvetica" charset="0"/>
                <a:cs typeface="Helvetica" charset="0"/>
              </a:rPr>
              <a:t>de traiter 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  <a:latin typeface="Calibri" charset="0"/>
                <a:ea typeface="Helvetica" charset="0"/>
                <a:cs typeface="Helvetica" charset="0"/>
              </a:rPr>
              <a:t>de </a:t>
            </a:r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Calibri" charset="0"/>
                <a:ea typeface="Helvetica" charset="0"/>
                <a:cs typeface="Helvetica" charset="0"/>
              </a:rPr>
              <a:t>très gros volumes de données</a:t>
            </a:r>
          </a:p>
        </p:txBody>
      </p:sp>
      <p:sp>
        <p:nvSpPr>
          <p:cNvPr id="8" name="Rectangle à coins arrondis 7"/>
          <p:cNvSpPr/>
          <p:nvPr/>
        </p:nvSpPr>
        <p:spPr>
          <a:xfrm>
            <a:off x="539552" y="1974174"/>
            <a:ext cx="8264115" cy="161579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6250" eaLnBrk="0" hangingPunct="0"/>
            <a:r>
              <a:rPr lang="fr-FR" b="1" dirty="0" err="1">
                <a:solidFill>
                  <a:schemeClr val="bg1"/>
                </a:solidFill>
              </a:rPr>
              <a:t>European</a:t>
            </a:r>
            <a:r>
              <a:rPr lang="fr-FR" b="1" dirty="0">
                <a:solidFill>
                  <a:schemeClr val="bg1"/>
                </a:solidFill>
              </a:rPr>
              <a:t> Cloud Initiative : ECI</a:t>
            </a:r>
          </a:p>
          <a:p>
            <a:pPr algn="just" defTabSz="956250" eaLnBrk="0" hangingPunct="0"/>
            <a:endParaRPr lang="fr-FR" dirty="0">
              <a:solidFill>
                <a:schemeClr val="bg1"/>
              </a:solidFill>
            </a:endParaRPr>
          </a:p>
          <a:p>
            <a:pPr algn="just" defTabSz="956250" eaLnBrk="0" hangingPunct="0"/>
            <a:r>
              <a:rPr lang="fr-FR" dirty="0">
                <a:solidFill>
                  <a:schemeClr val="bg1"/>
                </a:solidFill>
              </a:rPr>
              <a:t>Déployer un environnement ouvert et sécurisé permettant de générer, traiter, partager et mettre à disposition des données massives pour les communautés scientifiques, les industriels et les </a:t>
            </a:r>
            <a:r>
              <a:rPr lang="fr-FR" dirty="0" smtClean="0">
                <a:solidFill>
                  <a:schemeClr val="bg1"/>
                </a:solidFill>
              </a:rPr>
              <a:t>collectivités =&gt;  </a:t>
            </a:r>
            <a:r>
              <a:rPr lang="fr-FR" b="1" dirty="0" smtClean="0">
                <a:solidFill>
                  <a:schemeClr val="bg1"/>
                </a:solidFill>
              </a:rPr>
              <a:t>EOSC et EDI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9" name="Flèche vers le bas 8"/>
          <p:cNvSpPr/>
          <p:nvPr/>
        </p:nvSpPr>
        <p:spPr>
          <a:xfrm>
            <a:off x="4455585" y="1735614"/>
            <a:ext cx="216024" cy="2576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Flèche vers le bas 19"/>
          <p:cNvSpPr/>
          <p:nvPr/>
        </p:nvSpPr>
        <p:spPr>
          <a:xfrm>
            <a:off x="6696236" y="3616213"/>
            <a:ext cx="216024" cy="2576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7718" y="3584535"/>
            <a:ext cx="292100" cy="29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86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/>
          <p:cNvSpPr/>
          <p:nvPr/>
        </p:nvSpPr>
        <p:spPr>
          <a:xfrm>
            <a:off x="6300194" y="1455746"/>
            <a:ext cx="2503474" cy="122943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Triangle 11"/>
          <p:cNvSpPr/>
          <p:nvPr/>
        </p:nvSpPr>
        <p:spPr>
          <a:xfrm>
            <a:off x="741738" y="1287995"/>
            <a:ext cx="7625842" cy="5124291"/>
          </a:xfrm>
          <a:prstGeom prst="triangl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Présentation GENCI 6-09-2017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F7B68-FC32-4E35-9CDA-1CB03524C245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Titre 4"/>
          <p:cNvSpPr txBox="1">
            <a:spLocks/>
          </p:cNvSpPr>
          <p:nvPr/>
        </p:nvSpPr>
        <p:spPr>
          <a:xfrm>
            <a:off x="1269920" y="185173"/>
            <a:ext cx="6839398" cy="461665"/>
          </a:xfrm>
          <a:prstGeom prst="rect">
            <a:avLst/>
          </a:prstGeom>
          <a:solidFill>
            <a:schemeClr val="bg1"/>
          </a:solidFill>
        </p:spPr>
        <p:txBody>
          <a:bodyPr wrap="none" rIns="5400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rgbClr val="5C0F8C"/>
                </a:solidFill>
                <a:latin typeface="Helvetica Neue" pitchFamily="50"/>
                <a:ea typeface="+mj-ea"/>
                <a:cs typeface="+mj-cs"/>
              </a:defRPr>
            </a:lvl1pPr>
          </a:lstStyle>
          <a:p>
            <a:r>
              <a:rPr lang="fr-FR" dirty="0" smtClean="0"/>
              <a:t>Evolution du contexte </a:t>
            </a:r>
            <a:r>
              <a:rPr lang="fr-FR" dirty="0" err="1" smtClean="0"/>
              <a:t>Europeen</a:t>
            </a:r>
            <a:r>
              <a:rPr lang="fr-FR" dirty="0" smtClean="0"/>
              <a:t> (2/5)</a:t>
            </a:r>
            <a:endParaRPr lang="fr-FR" dirty="0"/>
          </a:p>
        </p:txBody>
      </p:sp>
      <p:sp>
        <p:nvSpPr>
          <p:cNvPr id="13" name="Espace réservé du texte 5"/>
          <p:cNvSpPr txBox="1">
            <a:spLocks/>
          </p:cNvSpPr>
          <p:nvPr/>
        </p:nvSpPr>
        <p:spPr>
          <a:xfrm>
            <a:off x="1269920" y="703334"/>
            <a:ext cx="7913128" cy="400110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Helvetica Neue" pitchFamily="5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EOSC et EDI:  3 piliers, des projets,  et une coordination EXDCI </a:t>
            </a:r>
            <a:endParaRPr lang="fr-FR" dirty="0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3057" y="2438749"/>
            <a:ext cx="6012497" cy="3856040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6300193" y="1699170"/>
            <a:ext cx="258018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" b="1" dirty="0" smtClean="0"/>
              <a:t>EXDCI </a:t>
            </a:r>
            <a:br>
              <a:rPr lang="fr-FR" sz="1500" b="1" dirty="0" smtClean="0"/>
            </a:br>
            <a:r>
              <a:rPr lang="fr-FR" sz="1500" b="1" dirty="0" err="1" smtClean="0"/>
              <a:t>European</a:t>
            </a:r>
            <a:r>
              <a:rPr lang="fr-FR" sz="1500" b="1" dirty="0" smtClean="0"/>
              <a:t> </a:t>
            </a:r>
            <a:r>
              <a:rPr lang="fr-FR" sz="1500" b="1" dirty="0" err="1" smtClean="0"/>
              <a:t>Extreme</a:t>
            </a:r>
            <a:r>
              <a:rPr lang="fr-FR" sz="1500" b="1" dirty="0" smtClean="0"/>
              <a:t> Data &amp; </a:t>
            </a:r>
            <a:r>
              <a:rPr lang="fr-FR" sz="1500" b="1" dirty="0" err="1" smtClean="0"/>
              <a:t>Computing</a:t>
            </a:r>
            <a:r>
              <a:rPr lang="fr-FR" sz="1500" b="1" dirty="0" smtClean="0"/>
              <a:t> Initiative</a:t>
            </a:r>
          </a:p>
        </p:txBody>
      </p:sp>
      <p:sp>
        <p:nvSpPr>
          <p:cNvPr id="18" name="Espace réservé du numéro de diapositive 15"/>
          <p:cNvSpPr txBox="1">
            <a:spLocks/>
          </p:cNvSpPr>
          <p:nvPr/>
        </p:nvSpPr>
        <p:spPr>
          <a:xfrm>
            <a:off x="8803667" y="6479340"/>
            <a:ext cx="147666" cy="196131"/>
          </a:xfrm>
          <a:prstGeom prst="rect">
            <a:avLst/>
          </a:prstGeom>
        </p:spPr>
        <p:txBody>
          <a:bodyPr wrap="none" lIns="0" rIns="0"/>
          <a:lstStyle>
            <a:defPPr>
              <a:defRPr lang="fr-FR"/>
            </a:defPPr>
            <a:lvl1pPr marL="0" algn="l" defTabSz="914400" rtl="0" eaLnBrk="1" latinLnBrk="0" hangingPunct="1">
              <a:defRPr sz="700" kern="1200">
                <a:solidFill>
                  <a:srgbClr val="5C0F8C"/>
                </a:solidFill>
                <a:latin typeface="Helvetica" panose="020B060402020203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29F7B68-FC32-4E35-9CDA-1CB03524C245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6" name="Flèche vers la droite 5"/>
          <p:cNvSpPr/>
          <p:nvPr/>
        </p:nvSpPr>
        <p:spPr>
          <a:xfrm rot="12730056">
            <a:off x="2400077" y="2532964"/>
            <a:ext cx="1109856" cy="2524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Flèche vers la droite 21"/>
          <p:cNvSpPr/>
          <p:nvPr/>
        </p:nvSpPr>
        <p:spPr>
          <a:xfrm rot="20084903">
            <a:off x="6489436" y="4890722"/>
            <a:ext cx="1030947" cy="2082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à coins arrondis 22"/>
          <p:cNvSpPr/>
          <p:nvPr/>
        </p:nvSpPr>
        <p:spPr>
          <a:xfrm>
            <a:off x="7515555" y="3922681"/>
            <a:ext cx="1535014" cy="13932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Projet EPI-FPA: </a:t>
            </a:r>
          </a:p>
          <a:p>
            <a:pPr algn="ctr"/>
            <a:r>
              <a:rPr lang="fr-FR" sz="1600" dirty="0" err="1" smtClean="0"/>
              <a:t>European</a:t>
            </a:r>
            <a:r>
              <a:rPr lang="fr-FR" sz="1600" dirty="0" smtClean="0"/>
              <a:t> processor initiative</a:t>
            </a:r>
            <a:endParaRPr lang="fr-FR" sz="1600" dirty="0"/>
          </a:p>
        </p:txBody>
      </p:sp>
      <p:sp>
        <p:nvSpPr>
          <p:cNvPr id="24" name="Flèche vers la droite 23"/>
          <p:cNvSpPr/>
          <p:nvPr/>
        </p:nvSpPr>
        <p:spPr>
          <a:xfrm rot="11820117">
            <a:off x="1670407" y="4600329"/>
            <a:ext cx="910130" cy="2471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à coins arrondis 24"/>
          <p:cNvSpPr/>
          <p:nvPr/>
        </p:nvSpPr>
        <p:spPr>
          <a:xfrm>
            <a:off x="141713" y="3788142"/>
            <a:ext cx="1483537" cy="1369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Projet </a:t>
            </a:r>
            <a:r>
              <a:rPr lang="fr-FR" sz="1600" dirty="0" err="1" smtClean="0"/>
              <a:t>Fenix</a:t>
            </a:r>
            <a:r>
              <a:rPr lang="fr-FR" sz="1600" dirty="0" smtClean="0"/>
              <a:t>-HBP : Étude du cerveau</a:t>
            </a:r>
          </a:p>
          <a:p>
            <a:pPr algn="ctr"/>
            <a:r>
              <a:rPr lang="fr-FR" sz="1500" dirty="0"/>
              <a:t>(</a:t>
            </a:r>
            <a:r>
              <a:rPr lang="fr-FR" sz="1500" dirty="0" err="1"/>
              <a:t>Human</a:t>
            </a:r>
            <a:r>
              <a:rPr lang="fr-FR" sz="1500" dirty="0"/>
              <a:t> </a:t>
            </a:r>
            <a:r>
              <a:rPr lang="fr-FR" sz="1500" dirty="0" err="1"/>
              <a:t>brain</a:t>
            </a:r>
            <a:r>
              <a:rPr lang="fr-FR" sz="1500" dirty="0"/>
              <a:t> </a:t>
            </a:r>
            <a:r>
              <a:rPr lang="fr-FR" sz="1500" dirty="0" err="1"/>
              <a:t>project</a:t>
            </a:r>
            <a:r>
              <a:rPr lang="fr-FR" sz="1500" dirty="0" smtClean="0"/>
              <a:t>)</a:t>
            </a:r>
            <a:endParaRPr lang="fr-FR" sz="1500" dirty="0"/>
          </a:p>
        </p:txBody>
      </p:sp>
      <p:sp>
        <p:nvSpPr>
          <p:cNvPr id="27" name="Rectangle à coins arrondis 26"/>
          <p:cNvSpPr/>
          <p:nvPr/>
        </p:nvSpPr>
        <p:spPr>
          <a:xfrm>
            <a:off x="265084" y="1602224"/>
            <a:ext cx="2009672" cy="12264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Projet </a:t>
            </a:r>
            <a:r>
              <a:rPr lang="fr-FR" sz="1600" dirty="0" err="1" smtClean="0"/>
              <a:t>EuroHPC</a:t>
            </a:r>
            <a:r>
              <a:rPr lang="fr-FR" sz="1600" dirty="0" smtClean="0"/>
              <a:t> :</a:t>
            </a:r>
          </a:p>
          <a:p>
            <a:pPr algn="ctr"/>
            <a:r>
              <a:rPr lang="fr-FR" sz="1600" dirty="0" smtClean="0"/>
              <a:t>Investir dans des </a:t>
            </a:r>
          </a:p>
          <a:p>
            <a:pPr algn="ctr"/>
            <a:r>
              <a:rPr lang="fr-FR" sz="1600" dirty="0"/>
              <a:t>m</a:t>
            </a:r>
            <a:r>
              <a:rPr lang="fr-FR" sz="1600" dirty="0" smtClean="0"/>
              <a:t>achines </a:t>
            </a:r>
            <a:r>
              <a:rPr lang="fr-FR" sz="1600" dirty="0" err="1" smtClean="0"/>
              <a:t>exascale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16299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269920" y="185173"/>
            <a:ext cx="6844207" cy="461665"/>
          </a:xfrm>
        </p:spPr>
        <p:txBody>
          <a:bodyPr/>
          <a:lstStyle/>
          <a:p>
            <a:r>
              <a:rPr lang="fr-FR" dirty="0" smtClean="0"/>
              <a:t>Evolution du contexte  </a:t>
            </a:r>
            <a:r>
              <a:rPr lang="fr-FR" dirty="0" err="1" smtClean="0"/>
              <a:t>Europeen</a:t>
            </a:r>
            <a:r>
              <a:rPr lang="fr-FR" dirty="0" smtClean="0"/>
              <a:t> (3/5)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1280784" y="613748"/>
            <a:ext cx="5992538" cy="400110"/>
          </a:xfrm>
        </p:spPr>
        <p:txBody>
          <a:bodyPr/>
          <a:lstStyle/>
          <a:p>
            <a:r>
              <a:rPr lang="fr-FR" dirty="0" err="1" smtClean="0"/>
              <a:t>EuroHPC</a:t>
            </a:r>
            <a:r>
              <a:rPr lang="fr-FR" dirty="0" smtClean="0"/>
              <a:t>: Mutualiser pour aller vers l’</a:t>
            </a:r>
            <a:r>
              <a:rPr lang="fr-FR" dirty="0" err="1" smtClean="0"/>
              <a:t>exascale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9" name="Espace réservé du numéro de diapositive 3"/>
          <p:cNvSpPr txBox="1">
            <a:spLocks/>
          </p:cNvSpPr>
          <p:nvPr/>
        </p:nvSpPr>
        <p:spPr>
          <a:xfrm>
            <a:off x="8803667" y="6479340"/>
            <a:ext cx="147666" cy="196131"/>
          </a:xfrm>
          <a:prstGeom prst="rect">
            <a:avLst/>
          </a:prstGeom>
        </p:spPr>
        <p:txBody>
          <a:bodyPr wrap="none" lIns="0" rIns="0"/>
          <a:lstStyle>
            <a:defPPr>
              <a:defRPr lang="fr-FR"/>
            </a:defPPr>
            <a:lvl1pPr marL="0" algn="l" defTabSz="914400" rtl="0" eaLnBrk="1" latinLnBrk="0" hangingPunct="1">
              <a:defRPr sz="700" kern="1200">
                <a:solidFill>
                  <a:srgbClr val="5C0F8C"/>
                </a:solidFill>
                <a:latin typeface="Helvetica" panose="020B060402020203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29F7B68-FC32-4E35-9CDA-1CB03524C245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19" name="Espace réservé du numéro de diapositive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F7B68-FC32-4E35-9CDA-1CB03524C245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2" name="Flèche droite à entaille 1"/>
          <p:cNvSpPr/>
          <p:nvPr/>
        </p:nvSpPr>
        <p:spPr>
          <a:xfrm>
            <a:off x="859539" y="2417126"/>
            <a:ext cx="273587" cy="144016"/>
          </a:xfrm>
          <a:prstGeom prst="notchedRightArrow">
            <a:avLst/>
          </a:prstGeom>
          <a:solidFill>
            <a:srgbClr val="F08A00"/>
          </a:solidFill>
          <a:ln>
            <a:solidFill>
              <a:srgbClr val="F08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5" name="Imag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232" y="3490617"/>
            <a:ext cx="330200" cy="2286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03" y="4830554"/>
            <a:ext cx="4072756" cy="1589899"/>
          </a:xfrm>
          <a:prstGeom prst="rect">
            <a:avLst/>
          </a:prstGeom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Présentation GENCI 6-09-2017</a:t>
            </a:r>
            <a:endParaRPr lang="fr-FR" dirty="0"/>
          </a:p>
        </p:txBody>
      </p:sp>
      <p:sp>
        <p:nvSpPr>
          <p:cNvPr id="13" name="Rectangle à coins arrondis 12"/>
          <p:cNvSpPr/>
          <p:nvPr/>
        </p:nvSpPr>
        <p:spPr>
          <a:xfrm>
            <a:off x="4812413" y="5013176"/>
            <a:ext cx="4138919" cy="14330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Signature par la France </a:t>
            </a:r>
          </a:p>
          <a:p>
            <a:pPr algn="ctr"/>
            <a:r>
              <a:rPr lang="fr-FR" b="1" dirty="0" smtClean="0">
                <a:solidFill>
                  <a:schemeClr val="bg1"/>
                </a:solidFill>
              </a:rPr>
              <a:t>de l’accord sur un cadre de collaboration Euro-HPC </a:t>
            </a:r>
          </a:p>
          <a:p>
            <a:pPr algn="ctr"/>
            <a:r>
              <a:rPr lang="fr-FR" b="1" dirty="0" smtClean="0">
                <a:solidFill>
                  <a:schemeClr val="bg1"/>
                </a:solidFill>
              </a:rPr>
              <a:t>lors du Digital Day (23 mars 2017)</a:t>
            </a:r>
          </a:p>
          <a:p>
            <a:pPr algn="ctr"/>
            <a:r>
              <a:rPr lang="fr-FR" b="1" dirty="0" smtClean="0">
                <a:solidFill>
                  <a:schemeClr val="bg1"/>
                </a:solidFill>
              </a:rPr>
              <a:t>D / NL/ P / L / I / E 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8404" y="1334405"/>
            <a:ext cx="8352928" cy="328798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i="1" dirty="0">
                <a:solidFill>
                  <a:srgbClr val="FFC000"/>
                </a:solidFill>
              </a:rPr>
              <a:t>La Commission Européenne souhaite que PRACE  participe à la construction du dispositif européen côté infrastructures</a:t>
            </a:r>
          </a:p>
          <a:p>
            <a:endParaRPr lang="fr-FR" b="1" i="1" dirty="0">
              <a:solidFill>
                <a:schemeClr val="bg1"/>
              </a:solidFill>
            </a:endParaRPr>
          </a:p>
          <a:p>
            <a:r>
              <a:rPr lang="fr-FR" b="1" i="1" dirty="0">
                <a:solidFill>
                  <a:srgbClr val="FFC000"/>
                </a:solidFill>
              </a:rPr>
              <a:t>Enjeu de financement  </a:t>
            </a:r>
            <a:r>
              <a:rPr lang="fr-FR" b="1" dirty="0"/>
              <a:t/>
            </a:r>
            <a:br>
              <a:rPr lang="fr-FR" b="1" dirty="0"/>
            </a:br>
            <a:r>
              <a:rPr lang="fr-FR" b="1" dirty="0"/>
              <a:t>3.5 Md€ européens pour cofinancer 2 systèmes </a:t>
            </a:r>
            <a:r>
              <a:rPr lang="fr-FR" b="1" dirty="0" err="1"/>
              <a:t>Exascale</a:t>
            </a:r>
            <a:r>
              <a:rPr lang="fr-FR" b="1" dirty="0"/>
              <a:t>  à l’horizon 2022</a:t>
            </a:r>
          </a:p>
          <a:p>
            <a:endParaRPr lang="fr-FR" b="1" dirty="0"/>
          </a:p>
          <a:p>
            <a:r>
              <a:rPr lang="fr-FR" b="1" i="1" dirty="0">
                <a:solidFill>
                  <a:srgbClr val="FFC000"/>
                </a:solidFill>
              </a:rPr>
              <a:t>Enjeu stratégique de localisation des supercalculateurs </a:t>
            </a:r>
          </a:p>
          <a:p>
            <a:r>
              <a:rPr lang="fr-FR" b="1" dirty="0"/>
              <a:t>Attractivité scientifique</a:t>
            </a:r>
          </a:p>
          <a:p>
            <a:r>
              <a:rPr lang="fr-FR" b="1" dirty="0"/>
              <a:t>Maîtrise technologique</a:t>
            </a:r>
          </a:p>
          <a:p>
            <a:r>
              <a:rPr lang="fr-FR" b="1" dirty="0"/>
              <a:t>Retour enjeu industriel et régalien européen</a:t>
            </a:r>
          </a:p>
        </p:txBody>
      </p:sp>
    </p:spTree>
    <p:extLst>
      <p:ext uri="{BB962C8B-B14F-4D97-AF65-F5344CB8AC3E}">
        <p14:creationId xmlns:p14="http://schemas.microsoft.com/office/powerpoint/2010/main" val="132937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269920" y="185173"/>
            <a:ext cx="6844207" cy="461665"/>
          </a:xfrm>
        </p:spPr>
        <p:txBody>
          <a:bodyPr/>
          <a:lstStyle/>
          <a:p>
            <a:r>
              <a:rPr lang="fr-FR" dirty="0" smtClean="0"/>
              <a:t>Evolution du contexte  </a:t>
            </a:r>
            <a:r>
              <a:rPr lang="fr-FR" dirty="0" err="1" smtClean="0"/>
              <a:t>Europeen</a:t>
            </a:r>
            <a:r>
              <a:rPr lang="fr-FR" dirty="0" smtClean="0"/>
              <a:t> (4/5)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1278255" y="572823"/>
            <a:ext cx="3120213" cy="400110"/>
          </a:xfrm>
        </p:spPr>
        <p:txBody>
          <a:bodyPr/>
          <a:lstStyle/>
          <a:p>
            <a:r>
              <a:rPr lang="fr-FR" dirty="0" smtClean="0"/>
              <a:t>EPI-FPA: les processors</a:t>
            </a:r>
            <a:endParaRPr lang="fr-FR" dirty="0"/>
          </a:p>
        </p:txBody>
      </p:sp>
      <p:sp>
        <p:nvSpPr>
          <p:cNvPr id="9" name="Espace réservé du numéro de diapositive 3"/>
          <p:cNvSpPr txBox="1">
            <a:spLocks/>
          </p:cNvSpPr>
          <p:nvPr/>
        </p:nvSpPr>
        <p:spPr>
          <a:xfrm>
            <a:off x="8803667" y="6479340"/>
            <a:ext cx="147666" cy="196131"/>
          </a:xfrm>
          <a:prstGeom prst="rect">
            <a:avLst/>
          </a:prstGeom>
        </p:spPr>
        <p:txBody>
          <a:bodyPr wrap="none" lIns="0" rIns="0"/>
          <a:lstStyle>
            <a:defPPr>
              <a:defRPr lang="fr-FR"/>
            </a:defPPr>
            <a:lvl1pPr marL="0" algn="l" defTabSz="914400" rtl="0" eaLnBrk="1" latinLnBrk="0" hangingPunct="1">
              <a:defRPr sz="700" kern="1200">
                <a:solidFill>
                  <a:srgbClr val="5C0F8C"/>
                </a:solidFill>
                <a:latin typeface="Helvetica" panose="020B060402020203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29F7B68-FC32-4E35-9CDA-1CB03524C245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19" name="Espace réservé du numéro de diapositive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F7B68-FC32-4E35-9CDA-1CB03524C245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Présentation GENCI 6-09-2017</a:t>
            </a:r>
            <a:endParaRPr lang="fr-FR" dirty="0"/>
          </a:p>
        </p:txBody>
      </p:sp>
      <p:sp>
        <p:nvSpPr>
          <p:cNvPr id="14" name="Rectangle 13"/>
          <p:cNvSpPr/>
          <p:nvPr/>
        </p:nvSpPr>
        <p:spPr>
          <a:xfrm>
            <a:off x="500404" y="1457212"/>
            <a:ext cx="8352928" cy="427604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b="1" i="1" dirty="0">
                <a:solidFill>
                  <a:srgbClr val="FFC000"/>
                </a:solidFill>
              </a:rPr>
              <a:t>Projet de collaboration sous forme d’un FPA (Framework </a:t>
            </a:r>
            <a:r>
              <a:rPr lang="fr-FR" b="1" i="1" dirty="0" err="1" smtClean="0">
                <a:solidFill>
                  <a:srgbClr val="FFC000"/>
                </a:solidFill>
              </a:rPr>
              <a:t>Partnership</a:t>
            </a:r>
            <a:r>
              <a:rPr lang="fr-FR" b="1" i="1" dirty="0" smtClean="0">
                <a:solidFill>
                  <a:srgbClr val="FFC000"/>
                </a:solidFill>
              </a:rPr>
              <a:t> Agreement</a:t>
            </a:r>
            <a:r>
              <a:rPr lang="fr-FR" b="1" i="1" dirty="0">
                <a:solidFill>
                  <a:srgbClr val="FFC000"/>
                </a:solidFill>
              </a:rPr>
              <a:t>) entre 19 partenaires publics et privés pour le </a:t>
            </a:r>
            <a:r>
              <a:rPr lang="fr-CA" b="1" i="1" dirty="0">
                <a:solidFill>
                  <a:srgbClr val="FFC000"/>
                </a:solidFill>
              </a:rPr>
              <a:t>développement commun de technologies HPC européennes souveraines ayant vocation à équiper les systèmes </a:t>
            </a:r>
            <a:r>
              <a:rPr lang="fr-CA" b="1" i="1" dirty="0" err="1">
                <a:solidFill>
                  <a:srgbClr val="FFC000"/>
                </a:solidFill>
              </a:rPr>
              <a:t>pre-exascale</a:t>
            </a:r>
            <a:r>
              <a:rPr lang="fr-CA" b="1" i="1" dirty="0">
                <a:solidFill>
                  <a:srgbClr val="FFC000"/>
                </a:solidFill>
              </a:rPr>
              <a:t> ou </a:t>
            </a:r>
            <a:r>
              <a:rPr lang="fr-CA" b="1" i="1" dirty="0" err="1">
                <a:solidFill>
                  <a:srgbClr val="FFC000"/>
                </a:solidFill>
              </a:rPr>
              <a:t>exascale</a:t>
            </a:r>
            <a:r>
              <a:rPr lang="fr-CA" b="1" i="1" dirty="0">
                <a:solidFill>
                  <a:srgbClr val="FFC000"/>
                </a:solidFill>
              </a:rPr>
              <a:t> qui seront déployés en Europe. </a:t>
            </a:r>
            <a:endParaRPr lang="fr-CA" b="1" i="1" dirty="0" smtClean="0">
              <a:solidFill>
                <a:srgbClr val="FFC000"/>
              </a:solidFill>
            </a:endParaRPr>
          </a:p>
          <a:p>
            <a:pPr algn="just"/>
            <a:endParaRPr lang="fr-FR" b="1" i="1" dirty="0">
              <a:solidFill>
                <a:srgbClr val="FFC000"/>
              </a:solidFill>
            </a:endParaRPr>
          </a:p>
          <a:p>
            <a:pPr algn="just"/>
            <a:r>
              <a:rPr lang="fr-FR" b="1" i="1" dirty="0">
                <a:solidFill>
                  <a:srgbClr val="FFC000"/>
                </a:solidFill>
              </a:rPr>
              <a:t>Proposé dans le cadre de l’appel à projets </a:t>
            </a:r>
            <a:r>
              <a:rPr lang="fr-CA" b="1" i="1" dirty="0">
                <a:solidFill>
                  <a:srgbClr val="FFC000"/>
                </a:solidFill>
              </a:rPr>
              <a:t>« ICT-42-2017 Framework </a:t>
            </a:r>
            <a:r>
              <a:rPr lang="fr-CA" b="1" i="1" dirty="0" err="1">
                <a:solidFill>
                  <a:srgbClr val="FFC000"/>
                </a:solidFill>
              </a:rPr>
              <a:t>Partnership</a:t>
            </a:r>
            <a:r>
              <a:rPr lang="fr-CA" b="1" i="1" dirty="0">
                <a:solidFill>
                  <a:srgbClr val="FFC000"/>
                </a:solidFill>
              </a:rPr>
              <a:t> Agreement in </a:t>
            </a:r>
            <a:r>
              <a:rPr lang="fr-CA" b="1" i="1" dirty="0" err="1">
                <a:solidFill>
                  <a:srgbClr val="FFC000"/>
                </a:solidFill>
              </a:rPr>
              <a:t>European</a:t>
            </a:r>
            <a:r>
              <a:rPr lang="fr-CA" b="1" i="1" dirty="0">
                <a:solidFill>
                  <a:srgbClr val="FFC000"/>
                </a:solidFill>
              </a:rPr>
              <a:t> </a:t>
            </a:r>
            <a:r>
              <a:rPr lang="fr-CA" b="1" i="1" dirty="0" err="1">
                <a:solidFill>
                  <a:srgbClr val="FFC000"/>
                </a:solidFill>
              </a:rPr>
              <a:t>low</a:t>
            </a:r>
            <a:r>
              <a:rPr lang="fr-CA" b="1" i="1" dirty="0">
                <a:solidFill>
                  <a:srgbClr val="FFC000"/>
                </a:solidFill>
              </a:rPr>
              <a:t>-power </a:t>
            </a:r>
            <a:r>
              <a:rPr lang="fr-CA" b="1" i="1" dirty="0" err="1">
                <a:solidFill>
                  <a:srgbClr val="FFC000"/>
                </a:solidFill>
              </a:rPr>
              <a:t>microprocessor</a:t>
            </a:r>
            <a:r>
              <a:rPr lang="fr-CA" b="1" i="1" dirty="0">
                <a:solidFill>
                  <a:srgbClr val="FFC000"/>
                </a:solidFill>
              </a:rPr>
              <a:t> technologies </a:t>
            </a:r>
            <a:r>
              <a:rPr lang="fr-FR" b="1" i="1" dirty="0">
                <a:solidFill>
                  <a:srgbClr val="FFC000"/>
                </a:solidFill>
              </a:rPr>
              <a:t> »</a:t>
            </a:r>
          </a:p>
          <a:p>
            <a:endParaRPr lang="fr-FR" b="1" i="1" dirty="0">
              <a:solidFill>
                <a:srgbClr val="FFC000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fr-FR" dirty="0" smtClean="0"/>
              <a:t>Développer une technologie processeur européenne pour le HPC mais aussi l’automobile/aéronautique sur une base ARM et/ou RISC-V </a:t>
            </a:r>
          </a:p>
          <a:p>
            <a:pPr marL="285750" indent="-285750">
              <a:buFont typeface="Arial" charset="0"/>
              <a:buChar char="•"/>
            </a:pPr>
            <a:r>
              <a:rPr lang="fr-FR" dirty="0" smtClean="0"/>
              <a:t>Equiper les premiers systèmes Pré </a:t>
            </a:r>
            <a:r>
              <a:rPr lang="fr-FR" dirty="0" err="1" smtClean="0"/>
              <a:t>Exacale</a:t>
            </a:r>
            <a:r>
              <a:rPr lang="fr-FR" dirty="0" smtClean="0"/>
              <a:t> 2020/2021 mais surtout les systèmes </a:t>
            </a:r>
            <a:r>
              <a:rPr lang="fr-FR" dirty="0" err="1" smtClean="0"/>
              <a:t>Exascale</a:t>
            </a:r>
            <a:r>
              <a:rPr lang="fr-FR" dirty="0" smtClean="0"/>
              <a:t> en 2022/2023</a:t>
            </a:r>
            <a:endParaRPr lang="fr-FR" dirty="0"/>
          </a:p>
          <a:p>
            <a:pPr marL="285750" indent="-285750">
              <a:buFont typeface="Arial" charset="0"/>
              <a:buChar char="•"/>
            </a:pPr>
            <a:r>
              <a:rPr lang="fr-FR" dirty="0" smtClean="0"/>
              <a:t>Co design commun entre processeur et applications scientifiques 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73748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269920" y="185173"/>
            <a:ext cx="6929166" cy="461665"/>
          </a:xfrm>
        </p:spPr>
        <p:txBody>
          <a:bodyPr/>
          <a:lstStyle/>
          <a:p>
            <a:r>
              <a:rPr lang="fr-FR" dirty="0" smtClean="0"/>
              <a:t>Evolution du contexte  </a:t>
            </a:r>
            <a:r>
              <a:rPr lang="fr-FR" dirty="0" err="1" smtClean="0"/>
              <a:t>Europeen</a:t>
            </a:r>
            <a:r>
              <a:rPr lang="fr-FR" dirty="0" smtClean="0"/>
              <a:t> (5/5) 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1278255" y="572823"/>
            <a:ext cx="5479577" cy="400110"/>
          </a:xfrm>
        </p:spPr>
        <p:txBody>
          <a:bodyPr/>
          <a:lstStyle/>
          <a:p>
            <a:r>
              <a:rPr lang="fr-FR" dirty="0" err="1" smtClean="0"/>
              <a:t>Fenix</a:t>
            </a:r>
            <a:r>
              <a:rPr lang="fr-FR" dirty="0" smtClean="0"/>
              <a:t> HBP: Humain </a:t>
            </a:r>
            <a:r>
              <a:rPr lang="fr-FR" dirty="0" err="1" smtClean="0"/>
              <a:t>brain</a:t>
            </a:r>
            <a:r>
              <a:rPr lang="fr-FR" dirty="0" smtClean="0"/>
              <a:t> </a:t>
            </a:r>
            <a:r>
              <a:rPr lang="fr-FR" dirty="0" err="1" smtClean="0"/>
              <a:t>project</a:t>
            </a:r>
            <a:r>
              <a:rPr lang="fr-FR" dirty="0" smtClean="0"/>
              <a:t> 2013-2024</a:t>
            </a:r>
            <a:endParaRPr lang="fr-FR" dirty="0"/>
          </a:p>
        </p:txBody>
      </p:sp>
      <p:sp>
        <p:nvSpPr>
          <p:cNvPr id="9" name="Espace réservé du numéro de diapositive 3"/>
          <p:cNvSpPr txBox="1">
            <a:spLocks/>
          </p:cNvSpPr>
          <p:nvPr/>
        </p:nvSpPr>
        <p:spPr>
          <a:xfrm>
            <a:off x="8803667" y="6479340"/>
            <a:ext cx="147666" cy="196131"/>
          </a:xfrm>
          <a:prstGeom prst="rect">
            <a:avLst/>
          </a:prstGeom>
        </p:spPr>
        <p:txBody>
          <a:bodyPr wrap="none" lIns="0" rIns="0"/>
          <a:lstStyle>
            <a:defPPr>
              <a:defRPr lang="fr-FR"/>
            </a:defPPr>
            <a:lvl1pPr marL="0" algn="l" defTabSz="914400" rtl="0" eaLnBrk="1" latinLnBrk="0" hangingPunct="1">
              <a:defRPr sz="700" kern="1200">
                <a:solidFill>
                  <a:srgbClr val="5C0F8C"/>
                </a:solidFill>
                <a:latin typeface="Helvetica" panose="020B060402020203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29F7B68-FC32-4E35-9CDA-1CB03524C245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19" name="Espace réservé du numéro de diapositive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F7B68-FC32-4E35-9CDA-1CB03524C245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Présentation GENCI 6-09-2017</a:t>
            </a:r>
            <a:endParaRPr lang="fr-FR" dirty="0"/>
          </a:p>
        </p:txBody>
      </p:sp>
      <p:sp>
        <p:nvSpPr>
          <p:cNvPr id="13" name="Rectangle à coins arrondis 12"/>
          <p:cNvSpPr/>
          <p:nvPr/>
        </p:nvSpPr>
        <p:spPr>
          <a:xfrm>
            <a:off x="4812413" y="5013176"/>
            <a:ext cx="4138919" cy="14330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i="1" dirty="0">
                <a:solidFill>
                  <a:schemeClr val="bg1">
                    <a:lumMod val="95000"/>
                  </a:schemeClr>
                </a:solidFill>
              </a:rPr>
              <a:t>90 instituts de recherche européens et </a:t>
            </a:r>
            <a:r>
              <a:rPr lang="fr-FR" b="1" i="1" dirty="0" smtClean="0">
                <a:solidFill>
                  <a:schemeClr val="bg1">
                    <a:lumMod val="95000"/>
                  </a:schemeClr>
                </a:solidFill>
              </a:rPr>
              <a:t>internationaux répartis dans 22 </a:t>
            </a:r>
            <a:r>
              <a:rPr lang="fr-FR" b="1" i="1" dirty="0">
                <a:solidFill>
                  <a:schemeClr val="bg1">
                    <a:lumMod val="95000"/>
                  </a:schemeClr>
                </a:solidFill>
              </a:rPr>
              <a:t>pays</a:t>
            </a:r>
            <a:endParaRPr lang="fr-FR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98404" y="1357994"/>
            <a:ext cx="8352928" cy="357101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i="1" dirty="0" smtClean="0">
              <a:solidFill>
                <a:srgbClr val="FFC000"/>
              </a:solidFill>
            </a:endParaRPr>
          </a:p>
          <a:p>
            <a:pPr algn="ctr"/>
            <a:endParaRPr lang="fr-FR" b="1" i="1" dirty="0">
              <a:solidFill>
                <a:srgbClr val="FFC000"/>
              </a:solidFill>
            </a:endParaRPr>
          </a:p>
          <a:p>
            <a:pPr algn="ctr"/>
            <a:r>
              <a:rPr lang="fr-FR" b="1" i="1" dirty="0" smtClean="0">
                <a:solidFill>
                  <a:srgbClr val="FFC000"/>
                </a:solidFill>
              </a:rPr>
              <a:t>Un des 2 FET </a:t>
            </a:r>
            <a:r>
              <a:rPr lang="fr-FR" b="1" i="1" dirty="0" err="1" smtClean="0">
                <a:solidFill>
                  <a:srgbClr val="FFC000"/>
                </a:solidFill>
              </a:rPr>
              <a:t>flagships</a:t>
            </a:r>
            <a:r>
              <a:rPr lang="fr-FR" b="1" i="1" dirty="0" smtClean="0">
                <a:solidFill>
                  <a:srgbClr val="FFC000"/>
                </a:solidFill>
              </a:rPr>
              <a:t> (initiatives-phare des technologies futures et émergentes) de l’union européenne. L’autre porte sur le </a:t>
            </a:r>
            <a:r>
              <a:rPr lang="fr-FR" b="1" i="1" dirty="0" err="1" smtClean="0">
                <a:solidFill>
                  <a:srgbClr val="FFC000"/>
                </a:solidFill>
              </a:rPr>
              <a:t>graphène</a:t>
            </a:r>
            <a:endParaRPr lang="fr-FR" b="1" i="1" dirty="0">
              <a:solidFill>
                <a:srgbClr val="FFC000"/>
              </a:solidFill>
            </a:endParaRPr>
          </a:p>
          <a:p>
            <a:endParaRPr lang="fr-FR" b="1" i="1" dirty="0">
              <a:solidFill>
                <a:schemeClr val="bg1"/>
              </a:solidFill>
            </a:endParaRPr>
          </a:p>
          <a:p>
            <a:r>
              <a:rPr lang="fr-FR" b="1" i="1" dirty="0">
                <a:solidFill>
                  <a:srgbClr val="FFC000"/>
                </a:solidFill>
              </a:rPr>
              <a:t>Simuler le fonctionnement du cerveau humain</a:t>
            </a:r>
          </a:p>
          <a:p>
            <a:pPr marL="285750" indent="-285750">
              <a:buFont typeface="Arial" charset="0"/>
              <a:buChar char="•"/>
            </a:pPr>
            <a:r>
              <a:rPr lang="fr-FR" b="1" dirty="0" smtClean="0"/>
              <a:t>Compréhension du cerveau pour le domaine médical et le développement de technologies de l’information</a:t>
            </a:r>
            <a:endParaRPr lang="fr-FR" b="1" dirty="0"/>
          </a:p>
          <a:p>
            <a:pPr marL="285750" indent="-285750">
              <a:buFont typeface="Arial" charset="0"/>
              <a:buChar char="•"/>
            </a:pPr>
            <a:r>
              <a:rPr lang="fr-FR" b="1" dirty="0" smtClean="0"/>
              <a:t>Créer une interface entre information génétique, réactions moléculaires, biologie et mécanismes de la pensée</a:t>
            </a:r>
            <a:endParaRPr lang="fr-FR" b="1" dirty="0"/>
          </a:p>
          <a:p>
            <a:pPr marL="285750" indent="-285750">
              <a:buFont typeface="Arial" charset="0"/>
              <a:buChar char="•"/>
            </a:pPr>
            <a:r>
              <a:rPr lang="fr-FR" b="1" dirty="0" smtClean="0"/>
              <a:t>Créer une plateforme informatique médicale pour tester les modèles informatiques et améliorer les diagnostics</a:t>
            </a:r>
          </a:p>
          <a:p>
            <a:pPr marL="285750" indent="-285750">
              <a:buFont typeface="Arial" charset="0"/>
              <a:buChar char="•"/>
            </a:pPr>
            <a:r>
              <a:rPr lang="fr-FR" b="1" dirty="0" smtClean="0"/>
              <a:t>Développer des technologies inspirées du fonctionnement du cerveau (processeurs </a:t>
            </a:r>
            <a:r>
              <a:rPr lang="fr-FR" b="1" dirty="0" err="1" smtClean="0"/>
              <a:t>neuromorphiques</a:t>
            </a:r>
            <a:r>
              <a:rPr lang="fr-FR" b="1" dirty="0" smtClean="0"/>
              <a:t>, </a:t>
            </a:r>
            <a:r>
              <a:rPr lang="mr-IN" b="1" dirty="0" smtClean="0"/>
              <a:t>…</a:t>
            </a:r>
            <a:r>
              <a:rPr lang="fr-FR" b="1" dirty="0" smtClean="0"/>
              <a:t>)</a:t>
            </a:r>
            <a:endParaRPr lang="fr-FR" b="1" i="1" dirty="0" smtClean="0">
              <a:solidFill>
                <a:srgbClr val="FFC000"/>
              </a:solidFill>
            </a:endParaRPr>
          </a:p>
          <a:p>
            <a:r>
              <a:rPr lang="fr-FR" b="1" dirty="0"/>
              <a:t/>
            </a:r>
            <a:br>
              <a:rPr lang="fr-FR" b="1" dirty="0"/>
            </a:br>
            <a:endParaRPr lang="fr-FR" b="1" dirty="0"/>
          </a:p>
        </p:txBody>
      </p:sp>
      <p:sp>
        <p:nvSpPr>
          <p:cNvPr id="14" name="Ellipse 13"/>
          <p:cNvSpPr/>
          <p:nvPr/>
        </p:nvSpPr>
        <p:spPr>
          <a:xfrm>
            <a:off x="395536" y="5058225"/>
            <a:ext cx="3354292" cy="133694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620511" y="5400852"/>
            <a:ext cx="29433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600" b="1" i="1" dirty="0">
                <a:solidFill>
                  <a:schemeClr val="tx2">
                    <a:lumMod val="75000"/>
                  </a:schemeClr>
                </a:solidFill>
              </a:rPr>
              <a:t>1,19 milliards </a:t>
            </a:r>
            <a:r>
              <a:rPr lang="fr-FR" sz="1600" b="1" i="1" dirty="0" smtClean="0">
                <a:solidFill>
                  <a:schemeClr val="tx2">
                    <a:lumMod val="75000"/>
                  </a:schemeClr>
                </a:solidFill>
              </a:rPr>
              <a:t>d’euros sur 10 ans  </a:t>
            </a:r>
            <a:r>
              <a:rPr lang="fr-FR" sz="1600" b="1" i="1" dirty="0">
                <a:solidFill>
                  <a:schemeClr val="tx2">
                    <a:lumMod val="75000"/>
                  </a:schemeClr>
                </a:solidFill>
              </a:rPr>
              <a:t>dont 50% versé par l’UE</a:t>
            </a:r>
          </a:p>
        </p:txBody>
      </p:sp>
      <p:pic>
        <p:nvPicPr>
          <p:cNvPr id="11" name="Image 10" descr="logo HBP def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3136" y="6217140"/>
            <a:ext cx="2254748" cy="605911"/>
          </a:xfrm>
          <a:prstGeom prst="rect">
            <a:avLst/>
          </a:prstGeom>
          <a:solidFill>
            <a:schemeClr val="bg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340596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5076056" y="1170194"/>
            <a:ext cx="3615437" cy="5309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Font typeface="Wingdings" charset="2"/>
              <a:buChar char="q"/>
            </a:pPr>
            <a:endParaRPr lang="en-GB" sz="1500" dirty="0"/>
          </a:p>
          <a:p>
            <a:pPr marL="257175" indent="-257175">
              <a:buFont typeface="Wingdings" charset="2"/>
              <a:buChar char="q"/>
            </a:pPr>
            <a:r>
              <a:rPr lang="en-GB" dirty="0"/>
              <a:t>Atos/BULL SEQUANA system</a:t>
            </a:r>
          </a:p>
          <a:p>
            <a:pPr marL="257175" indent="-257175">
              <a:buFont typeface="Wingdings" charset="2"/>
              <a:buChar char="q"/>
            </a:pPr>
            <a:r>
              <a:rPr lang="en-GB" dirty="0"/>
              <a:t>9 </a:t>
            </a:r>
            <a:r>
              <a:rPr lang="en-GB" dirty="0" err="1"/>
              <a:t>Pflop</a:t>
            </a:r>
            <a:r>
              <a:rPr lang="en-GB" dirty="0"/>
              <a:t>/s peak for the first phase</a:t>
            </a:r>
          </a:p>
          <a:p>
            <a:pPr marL="257175" indent="-257175">
              <a:buFont typeface="Wingdings" charset="2"/>
              <a:buChar char="q"/>
            </a:pPr>
            <a:r>
              <a:rPr lang="en-GB" dirty="0"/>
              <a:t>Mixed Intel processor technology : </a:t>
            </a:r>
          </a:p>
          <a:p>
            <a:pPr marL="600075" lvl="1" indent="-257175">
              <a:buFont typeface="Wingdings" charset="2"/>
              <a:buChar char="Ø"/>
            </a:pPr>
            <a:r>
              <a:rPr lang="en-GB" dirty="0"/>
              <a:t>KNL 7250</a:t>
            </a:r>
          </a:p>
          <a:p>
            <a:pPr marL="600075" lvl="1" indent="-257175">
              <a:buFont typeface="Wingdings" charset="2"/>
              <a:buChar char="Ø"/>
            </a:pPr>
            <a:r>
              <a:rPr lang="en-GB" dirty="0" err="1"/>
              <a:t>Skylake</a:t>
            </a:r>
            <a:r>
              <a:rPr lang="en-GB" dirty="0"/>
              <a:t> 8168  24-core 2.7 GHz </a:t>
            </a:r>
          </a:p>
          <a:p>
            <a:pPr marL="257175" indent="-257175">
              <a:buFont typeface="Wingdings" charset="2"/>
              <a:buChar char="q"/>
            </a:pPr>
            <a:r>
              <a:rPr lang="en-GB" dirty="0"/>
              <a:t>Close to 400 TB of distributed memory </a:t>
            </a:r>
          </a:p>
          <a:p>
            <a:pPr marL="257175" indent="-257175">
              <a:buFont typeface="Wingdings" charset="2"/>
              <a:buChar char="q"/>
            </a:pPr>
            <a:r>
              <a:rPr lang="en-GB" dirty="0"/>
              <a:t>Next generation interconnect</a:t>
            </a:r>
          </a:p>
          <a:p>
            <a:pPr marL="257175" indent="-257175">
              <a:buFont typeface="Wingdings" charset="2"/>
              <a:buChar char="q"/>
            </a:pPr>
            <a:r>
              <a:rPr lang="en-GB" dirty="0"/>
              <a:t>Up to 500 Go/s multi-level Lustre</a:t>
            </a:r>
          </a:p>
          <a:p>
            <a:pPr marL="257175" indent="-257175">
              <a:buFont typeface="Wingdings" charset="2"/>
              <a:buChar char="q"/>
            </a:pPr>
            <a:r>
              <a:rPr lang="fr-FR" dirty="0" err="1"/>
              <a:t>Provisioned</a:t>
            </a:r>
            <a:r>
              <a:rPr lang="fr-FR" dirty="0"/>
              <a:t> by GENCI &amp; </a:t>
            </a:r>
            <a:r>
              <a:rPr lang="fr-FR" dirty="0" err="1"/>
              <a:t>operated</a:t>
            </a:r>
            <a:r>
              <a:rPr lang="fr-FR" dirty="0"/>
              <a:t> by CEA</a:t>
            </a:r>
          </a:p>
          <a:p>
            <a:pPr marL="257175" indent="-257175">
              <a:buFont typeface="Wingdings" charset="2"/>
              <a:buChar char="q"/>
            </a:pPr>
            <a:endParaRPr lang="en-GB" dirty="0"/>
          </a:p>
          <a:p>
            <a:pPr marL="257175" indent="-257175">
              <a:buFont typeface="Wingdings" charset="2"/>
              <a:buChar char="q"/>
            </a:pPr>
            <a:r>
              <a:rPr lang="fr-FR" dirty="0" err="1">
                <a:solidFill>
                  <a:srgbClr val="FF0000"/>
                </a:solidFill>
              </a:rPr>
              <a:t>Availability</a:t>
            </a:r>
            <a:r>
              <a:rPr lang="fr-FR" dirty="0">
                <a:solidFill>
                  <a:srgbClr val="FF0000"/>
                </a:solidFill>
              </a:rPr>
              <a:t> H1 2018  - </a:t>
            </a:r>
            <a:r>
              <a:rPr lang="en-GB" dirty="0">
                <a:solidFill>
                  <a:srgbClr val="FF0000"/>
                </a:solidFill>
              </a:rPr>
              <a:t>Grand Challenges 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354980" y="653044"/>
            <a:ext cx="74654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pitchFamily="50"/>
              </a:rPr>
              <a:t>The new high-end HPC platform successor of CURIE at </a:t>
            </a: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pitchFamily="50"/>
              </a:rPr>
              <a:t>TGCC: 9 </a:t>
            </a:r>
            <a:r>
              <a:rPr lang="en-US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Helvetica Neue" pitchFamily="50"/>
              </a:rPr>
              <a:t>Pflop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pitchFamily="50"/>
              </a:rPr>
              <a:t>/s for PRACE and for French scientific and industrial Open Science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569" y="2975996"/>
            <a:ext cx="4584472" cy="2578766"/>
          </a:xfrm>
          <a:prstGeom prst="rect">
            <a:avLst/>
          </a:prstGeom>
        </p:spPr>
      </p:pic>
      <p:sp>
        <p:nvSpPr>
          <p:cNvPr id="7" name="Titre 4"/>
          <p:cNvSpPr txBox="1">
            <a:spLocks/>
          </p:cNvSpPr>
          <p:nvPr/>
        </p:nvSpPr>
        <p:spPr>
          <a:xfrm>
            <a:off x="1403648" y="240263"/>
            <a:ext cx="6929166" cy="461665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cap="all" dirty="0">
                <a:solidFill>
                  <a:srgbClr val="5C0F8C"/>
                </a:solidFill>
                <a:latin typeface="Helvetica Neue" pitchFamily="50"/>
              </a:rPr>
              <a:t>IRENE = Curie 2</a:t>
            </a:r>
          </a:p>
        </p:txBody>
      </p:sp>
      <p:sp>
        <p:nvSpPr>
          <p:cNvPr id="8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996333" y="6479340"/>
            <a:ext cx="7116652" cy="196131"/>
          </a:xfrm>
        </p:spPr>
        <p:txBody>
          <a:bodyPr/>
          <a:lstStyle/>
          <a:p>
            <a:pPr algn="r"/>
            <a:r>
              <a:rPr lang="fr-FR" sz="700" cap="all" dirty="0">
                <a:solidFill>
                  <a:srgbClr val="5C0F8C"/>
                </a:solidFill>
                <a:latin typeface="Helvetica" panose="020B0604020202030204" pitchFamily="34" charset="0"/>
              </a:rPr>
              <a:t>Présentation GENCI 6-09-2017</a:t>
            </a:r>
          </a:p>
        </p:txBody>
      </p:sp>
    </p:spTree>
    <p:extLst>
      <p:ext uri="{BB962C8B-B14F-4D97-AF65-F5344CB8AC3E}">
        <p14:creationId xmlns:p14="http://schemas.microsoft.com/office/powerpoint/2010/main" val="109021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05/07/2017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F7B68-FC32-4E35-9CDA-1CB03524C245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288401" y="159023"/>
            <a:ext cx="4723759" cy="461665"/>
          </a:xfrm>
        </p:spPr>
        <p:txBody>
          <a:bodyPr/>
          <a:lstStyle/>
          <a:p>
            <a:r>
              <a:rPr lang="fr-FR" dirty="0" smtClean="0"/>
              <a:t>Le programme SIMSEO (1/3)</a:t>
            </a:r>
            <a:endParaRPr lang="fr-FR" dirty="0"/>
          </a:p>
        </p:txBody>
      </p:sp>
      <p:sp>
        <p:nvSpPr>
          <p:cNvPr id="10" name="Espace réservé du numéro de diapositive 3"/>
          <p:cNvSpPr txBox="1">
            <a:spLocks/>
          </p:cNvSpPr>
          <p:nvPr/>
        </p:nvSpPr>
        <p:spPr>
          <a:xfrm>
            <a:off x="8803667" y="6479340"/>
            <a:ext cx="147666" cy="196131"/>
          </a:xfrm>
          <a:prstGeom prst="rect">
            <a:avLst/>
          </a:prstGeom>
        </p:spPr>
        <p:txBody>
          <a:bodyPr wrap="none" lIns="0" rIns="0"/>
          <a:lstStyle>
            <a:defPPr>
              <a:defRPr lang="fr-FR"/>
            </a:defPPr>
            <a:lvl1pPr marL="0" algn="l" defTabSz="914400" rtl="0" eaLnBrk="1" latinLnBrk="0" hangingPunct="1">
              <a:defRPr sz="700" kern="1200">
                <a:solidFill>
                  <a:srgbClr val="5C0F8C"/>
                </a:solidFill>
                <a:latin typeface="Helvetica" panose="020B060402020203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29F7B68-FC32-4E35-9CDA-1CB03524C245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26" name="Espace réservé du texte 6"/>
          <p:cNvSpPr>
            <a:spLocks noGrp="1"/>
          </p:cNvSpPr>
          <p:nvPr>
            <p:ph type="body" sz="quarter" idx="16"/>
          </p:nvPr>
        </p:nvSpPr>
        <p:spPr>
          <a:xfrm>
            <a:off x="179512" y="1348874"/>
            <a:ext cx="8496944" cy="5544616"/>
          </a:xfrm>
        </p:spPr>
        <p:txBody>
          <a:bodyPr/>
          <a:lstStyle/>
          <a:p>
            <a:pPr marL="0" indent="0">
              <a:buNone/>
            </a:pPr>
            <a:endParaRPr lang="fr-FR" sz="1800" dirty="0" smtClean="0"/>
          </a:p>
          <a:p>
            <a:pPr>
              <a:buFont typeface="Wingdings" charset="2"/>
              <a:buChar char="q"/>
            </a:pPr>
            <a:endParaRPr lang="fr-FR" sz="1800" dirty="0"/>
          </a:p>
          <a:p>
            <a:pPr>
              <a:buFont typeface="Wingdings" charset="2"/>
              <a:buChar char="q"/>
            </a:pPr>
            <a:endParaRPr lang="fr-FR" sz="1800" dirty="0" smtClean="0"/>
          </a:p>
          <a:p>
            <a:pPr marL="0" indent="0">
              <a:buNone/>
            </a:pPr>
            <a:endParaRPr lang="fr-FR" sz="1800" dirty="0"/>
          </a:p>
          <a:p>
            <a:pPr marL="0" indent="0">
              <a:buNone/>
            </a:pPr>
            <a:endParaRPr lang="fr-FR" sz="1800" dirty="0" smtClean="0"/>
          </a:p>
          <a:p>
            <a:pPr marL="0" indent="0">
              <a:buNone/>
            </a:pPr>
            <a:endParaRPr lang="fr-FR" sz="1800" dirty="0"/>
          </a:p>
          <a:p>
            <a:pPr marL="0" indent="0">
              <a:buNone/>
            </a:pPr>
            <a:endParaRPr lang="fr-FR" sz="2400" dirty="0" smtClean="0"/>
          </a:p>
          <a:p>
            <a:pPr marL="0" indent="0">
              <a:buNone/>
            </a:pPr>
            <a:endParaRPr lang="fr-FR" sz="1800" dirty="0" smtClean="0"/>
          </a:p>
          <a:p>
            <a:pPr marL="0" indent="0">
              <a:buNone/>
            </a:pPr>
            <a:endParaRPr lang="fr-FR" sz="2400" dirty="0" smtClean="0"/>
          </a:p>
        </p:txBody>
      </p:sp>
      <p:pic>
        <p:nvPicPr>
          <p:cNvPr id="27" name="Image 26" descr="Capture d’écran 2016-06-15 à 15.36.5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874368"/>
            <a:ext cx="2953930" cy="1219512"/>
          </a:xfrm>
          <a:prstGeom prst="rect">
            <a:avLst/>
          </a:prstGeom>
        </p:spPr>
      </p:pic>
      <p:pic>
        <p:nvPicPr>
          <p:cNvPr id="17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863044"/>
            <a:ext cx="1374980" cy="646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à coins arrondis 17"/>
          <p:cNvSpPr/>
          <p:nvPr/>
        </p:nvSpPr>
        <p:spPr>
          <a:xfrm>
            <a:off x="3275856" y="2780928"/>
            <a:ext cx="2304256" cy="636763"/>
          </a:xfrm>
          <a:prstGeom prst="roundRect">
            <a:avLst/>
          </a:prstGeom>
          <a:noFill/>
          <a:ln>
            <a:solidFill>
              <a:srgbClr val="5FC3D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tabLst>
                <a:tab pos="892175" algn="l"/>
              </a:tabLst>
            </a:pPr>
            <a:r>
              <a:rPr lang="fr-FR" sz="1400" b="1" dirty="0" smtClean="0">
                <a:solidFill>
                  <a:srgbClr val="5FC3D1"/>
                </a:solidFill>
              </a:rPr>
              <a:t>Sensibilisation aux enjeux de la simulation</a:t>
            </a:r>
          </a:p>
          <a:p>
            <a:pPr algn="ctr">
              <a:tabLst>
                <a:tab pos="892175" algn="l"/>
              </a:tabLst>
            </a:pPr>
            <a:endParaRPr lang="fr-FR" sz="300" b="1" dirty="0" smtClean="0">
              <a:solidFill>
                <a:srgbClr val="5FC3D1"/>
              </a:solidFill>
            </a:endParaRPr>
          </a:p>
        </p:txBody>
      </p:sp>
      <p:sp>
        <p:nvSpPr>
          <p:cNvPr id="19" name="Rectangle à coins arrondis 18"/>
          <p:cNvSpPr/>
          <p:nvPr/>
        </p:nvSpPr>
        <p:spPr>
          <a:xfrm>
            <a:off x="5796136" y="2780928"/>
            <a:ext cx="3024336" cy="1872208"/>
          </a:xfrm>
          <a:prstGeom prst="roundRect">
            <a:avLst/>
          </a:prstGeom>
          <a:ln>
            <a:solidFill>
              <a:srgbClr val="B85195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0" bIns="0" rtlCol="0" anchor="t"/>
          <a:lstStyle/>
          <a:p>
            <a:pPr algn="ctr"/>
            <a:r>
              <a:rPr lang="fr-FR" sz="1400" b="1" dirty="0" smtClean="0">
                <a:solidFill>
                  <a:srgbClr val="B85195"/>
                </a:solidFill>
              </a:rPr>
              <a:t>Accompagnement de proximité des PME</a:t>
            </a:r>
          </a:p>
          <a:p>
            <a:pPr algn="ctr"/>
            <a:endParaRPr lang="fr-FR" sz="1400" b="1" dirty="0" smtClean="0">
              <a:solidFill>
                <a:schemeClr val="tx1"/>
              </a:solidFill>
            </a:endParaRPr>
          </a:p>
          <a:p>
            <a:pPr algn="ctr"/>
            <a:endParaRPr lang="fr-FR" sz="1400" b="1" dirty="0" smtClean="0">
              <a:solidFill>
                <a:schemeClr val="tx1"/>
              </a:solidFill>
            </a:endParaRPr>
          </a:p>
          <a:p>
            <a:pPr algn="ctr"/>
            <a:endParaRPr lang="fr-FR" sz="700" b="1" dirty="0">
              <a:solidFill>
                <a:schemeClr val="tx1"/>
              </a:solidFill>
            </a:endParaRPr>
          </a:p>
          <a:p>
            <a:pPr algn="ctr"/>
            <a:r>
              <a:rPr lang="fr-FR" sz="1050" dirty="0" smtClean="0">
                <a:solidFill>
                  <a:schemeClr val="tx1"/>
                </a:solidFill>
              </a:rPr>
              <a:t>7 plateformes régionales : </a:t>
            </a:r>
            <a:r>
              <a:rPr lang="fr-FR" sz="1050" i="1" dirty="0">
                <a:solidFill>
                  <a:schemeClr val="tx1"/>
                </a:solidFill>
              </a:rPr>
              <a:t>Auvergne-Rhône-</a:t>
            </a:r>
            <a:r>
              <a:rPr lang="fr-FR" sz="1050" i="1" dirty="0" smtClean="0">
                <a:solidFill>
                  <a:schemeClr val="tx1"/>
                </a:solidFill>
              </a:rPr>
              <a:t>Alpes, Grand</a:t>
            </a:r>
            <a:r>
              <a:rPr lang="fr-FR" sz="1050" i="1" dirty="0">
                <a:solidFill>
                  <a:schemeClr val="tx1"/>
                </a:solidFill>
              </a:rPr>
              <a:t>-Est-Reims, Grand-Est-</a:t>
            </a:r>
            <a:r>
              <a:rPr lang="fr-FR" sz="1050" i="1" dirty="0" smtClean="0">
                <a:solidFill>
                  <a:schemeClr val="tx1"/>
                </a:solidFill>
              </a:rPr>
              <a:t>Strasbourg, </a:t>
            </a:r>
            <a:r>
              <a:rPr lang="fr-FR" sz="1050" i="1" dirty="0">
                <a:solidFill>
                  <a:schemeClr val="tx1"/>
                </a:solidFill>
              </a:rPr>
              <a:t>Île-de-France</a:t>
            </a:r>
            <a:r>
              <a:rPr lang="fr-FR" sz="1050" i="1" dirty="0" smtClean="0">
                <a:solidFill>
                  <a:schemeClr val="tx1"/>
                </a:solidFill>
              </a:rPr>
              <a:t>, Normandie, Nouvelle Aquitaine, Occitanie</a:t>
            </a:r>
            <a:endParaRPr lang="fr-FR" sz="1100" b="1" dirty="0" smtClean="0">
              <a:solidFill>
                <a:schemeClr val="tx2"/>
              </a:solidFill>
            </a:endParaRPr>
          </a:p>
          <a:p>
            <a:pPr algn="ctr"/>
            <a:endParaRPr lang="fr-FR" sz="1100" b="1" dirty="0" smtClean="0">
              <a:solidFill>
                <a:schemeClr val="tx2"/>
              </a:solidFill>
            </a:endParaRPr>
          </a:p>
        </p:txBody>
      </p:sp>
      <p:pic>
        <p:nvPicPr>
          <p:cNvPr id="20" name="Image 19" descr="Genci.jpg"/>
          <p:cNvPicPr>
            <a:picLocks noChangeAspect="1"/>
          </p:cNvPicPr>
          <p:nvPr/>
        </p:nvPicPr>
        <p:blipFill rotWithShape="1">
          <a:blip r:embed="rId5" cstate="print"/>
          <a:srcRect l="1799" t="2305" r="2273" b="69237"/>
          <a:stretch/>
        </p:blipFill>
        <p:spPr>
          <a:xfrm>
            <a:off x="6250247" y="3284984"/>
            <a:ext cx="2066169" cy="504056"/>
          </a:xfrm>
          <a:prstGeom prst="rect">
            <a:avLst/>
          </a:prstGeom>
        </p:spPr>
      </p:pic>
      <p:sp>
        <p:nvSpPr>
          <p:cNvPr id="21" name="Rectangle à coins arrondis 20"/>
          <p:cNvSpPr/>
          <p:nvPr/>
        </p:nvSpPr>
        <p:spPr>
          <a:xfrm>
            <a:off x="323528" y="2752212"/>
            <a:ext cx="2664296" cy="1900924"/>
          </a:xfrm>
          <a:prstGeom prst="roundRect">
            <a:avLst/>
          </a:prstGeom>
          <a:ln>
            <a:solidFill>
              <a:srgbClr val="00B6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fr-FR" sz="1400" b="1" dirty="0" smtClean="0">
                <a:solidFill>
                  <a:srgbClr val="00B600"/>
                </a:solidFill>
              </a:rPr>
              <a:t>Offres de services sectorielles</a:t>
            </a:r>
          </a:p>
          <a:p>
            <a:pPr algn="ctr"/>
            <a:endParaRPr lang="fr-FR" sz="1100" dirty="0" smtClean="0">
              <a:solidFill>
                <a:schemeClr val="tx1"/>
              </a:solidFill>
            </a:endParaRPr>
          </a:p>
          <a:p>
            <a:pPr algn="ctr"/>
            <a:endParaRPr lang="fr-FR" sz="1100" dirty="0" smtClean="0">
              <a:solidFill>
                <a:schemeClr val="tx1"/>
              </a:solidFill>
            </a:endParaRPr>
          </a:p>
          <a:p>
            <a:pPr algn="ctr"/>
            <a:endParaRPr lang="fr-FR" sz="1100" dirty="0">
              <a:solidFill>
                <a:schemeClr val="tx1"/>
              </a:solidFill>
            </a:endParaRPr>
          </a:p>
          <a:p>
            <a:pPr algn="ctr"/>
            <a:endParaRPr lang="fr-FR" sz="1100" dirty="0" smtClean="0">
              <a:solidFill>
                <a:schemeClr val="tx1"/>
              </a:solidFill>
            </a:endParaRPr>
          </a:p>
          <a:p>
            <a:pPr algn="ctr"/>
            <a:endParaRPr lang="fr-FR" sz="1100" dirty="0" smtClean="0">
              <a:solidFill>
                <a:schemeClr val="tx1"/>
              </a:solidFill>
            </a:endParaRPr>
          </a:p>
          <a:p>
            <a:pPr algn="ctr"/>
            <a:r>
              <a:rPr lang="fr-FR" sz="1050" dirty="0" smtClean="0">
                <a:solidFill>
                  <a:schemeClr val="tx1"/>
                </a:solidFill>
              </a:rPr>
              <a:t>BTP</a:t>
            </a:r>
          </a:p>
          <a:p>
            <a:pPr algn="ctr"/>
            <a:r>
              <a:rPr lang="fr-FR" sz="1050" dirty="0" smtClean="0">
                <a:solidFill>
                  <a:schemeClr val="tx1"/>
                </a:solidFill>
              </a:rPr>
              <a:t>Industrie Manufacturière</a:t>
            </a:r>
          </a:p>
        </p:txBody>
      </p:sp>
      <p:pic>
        <p:nvPicPr>
          <p:cNvPr id="22" name="Image 21" descr="logo-teratec_RVB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99592" y="3429000"/>
            <a:ext cx="1454969" cy="576064"/>
          </a:xfrm>
          <a:prstGeom prst="rect">
            <a:avLst/>
          </a:prstGeom>
        </p:spPr>
      </p:pic>
      <p:sp>
        <p:nvSpPr>
          <p:cNvPr id="23" name="Rectangle à coins arrondis 22"/>
          <p:cNvSpPr/>
          <p:nvPr/>
        </p:nvSpPr>
        <p:spPr>
          <a:xfrm>
            <a:off x="3059832" y="3501008"/>
            <a:ext cx="2664296" cy="1152128"/>
          </a:xfrm>
          <a:prstGeom prst="roundRect">
            <a:avLst/>
          </a:prstGeom>
          <a:noFill/>
          <a:ln>
            <a:solidFill>
              <a:srgbClr val="5FC3D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fr-FR" sz="1400" b="1" dirty="0" smtClean="0">
                <a:solidFill>
                  <a:srgbClr val="5FC3D1"/>
                </a:solidFill>
              </a:rPr>
              <a:t>Formation</a:t>
            </a:r>
          </a:p>
          <a:p>
            <a:pPr algn="ctr"/>
            <a:endParaRPr lang="fr-FR" sz="600" b="1" dirty="0" smtClean="0">
              <a:solidFill>
                <a:srgbClr val="5FC3D1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SiMSEO</a:t>
            </a:r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590898" y="2248156"/>
            <a:ext cx="69334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charset="2"/>
              <a:buChar char="q"/>
            </a:pPr>
            <a:r>
              <a:rPr lang="fr-FR" b="1" dirty="0" smtClean="0">
                <a:solidFill>
                  <a:srgbClr val="5C0F8C"/>
                </a:solidFill>
              </a:rPr>
              <a:t> </a:t>
            </a:r>
            <a:r>
              <a:rPr lang="fr-FR" b="1" dirty="0" err="1" smtClean="0">
                <a:solidFill>
                  <a:srgbClr val="5C0F8C"/>
                </a:solidFill>
              </a:rPr>
              <a:t>SiMSEO</a:t>
            </a:r>
            <a:r>
              <a:rPr lang="fr-FR" b="1" dirty="0" smtClean="0">
                <a:solidFill>
                  <a:srgbClr val="5C0F8C"/>
                </a:solidFill>
              </a:rPr>
              <a:t> </a:t>
            </a:r>
            <a:r>
              <a:rPr lang="fr-FR" b="1" dirty="0">
                <a:solidFill>
                  <a:srgbClr val="5C0F8C"/>
                </a:solidFill>
              </a:rPr>
              <a:t>: un projet 2015 - 2020 dans le cadre du </a:t>
            </a:r>
            <a:r>
              <a:rPr lang="fr-FR" b="1" u="sng" dirty="0">
                <a:solidFill>
                  <a:srgbClr val="5C0F8C"/>
                </a:solidFill>
              </a:rPr>
              <a:t>PIA</a:t>
            </a:r>
            <a:r>
              <a:rPr lang="fr-FR" b="1" dirty="0">
                <a:solidFill>
                  <a:srgbClr val="5C0F8C"/>
                </a:solidFill>
              </a:rPr>
              <a:t> </a:t>
            </a:r>
          </a:p>
        </p:txBody>
      </p:sp>
      <p:pic>
        <p:nvPicPr>
          <p:cNvPr id="29" name="Image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1196752"/>
            <a:ext cx="1044009" cy="1051981"/>
          </a:xfrm>
          <a:prstGeom prst="rect">
            <a:avLst/>
          </a:prstGeom>
        </p:spPr>
      </p:pic>
      <p:sp>
        <p:nvSpPr>
          <p:cNvPr id="28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1278255" y="572823"/>
            <a:ext cx="184666" cy="400110"/>
          </a:xfrm>
        </p:spPr>
        <p:txBody>
          <a:bodyPr/>
          <a:lstStyle/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7" name="Rectangle avec flèche vers le haut 6"/>
          <p:cNvSpPr/>
          <p:nvPr/>
        </p:nvSpPr>
        <p:spPr>
          <a:xfrm>
            <a:off x="395536" y="4725144"/>
            <a:ext cx="2376264" cy="1728192"/>
          </a:xfrm>
          <a:prstGeom prst="upArrow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b="1" dirty="0" smtClean="0"/>
              <a:t>Finalité « production »</a:t>
            </a:r>
          </a:p>
          <a:p>
            <a:pPr algn="ctr"/>
            <a:endParaRPr lang="fr-FR" sz="700" dirty="0"/>
          </a:p>
          <a:p>
            <a:pPr algn="ctr"/>
            <a:r>
              <a:rPr lang="fr-FR" sz="1200" dirty="0" smtClean="0"/>
              <a:t>Appel d’offres en cours pour  sélectionner des offres logiciel </a:t>
            </a:r>
            <a:r>
              <a:rPr lang="fr-FR" sz="1200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fr-FR" sz="1200" dirty="0">
                <a:sym typeface="Wingdings"/>
              </a:rPr>
              <a:t> </a:t>
            </a:r>
            <a:r>
              <a:rPr lang="fr-FR" sz="1200" dirty="0" smtClean="0">
                <a:sym typeface="Wingdings"/>
              </a:rPr>
              <a:t>25 octobre</a:t>
            </a:r>
            <a:endParaRPr lang="fr-FR" sz="1200" dirty="0"/>
          </a:p>
        </p:txBody>
      </p:sp>
      <p:sp>
        <p:nvSpPr>
          <p:cNvPr id="31" name="Rectangle avec flèche vers le haut 30"/>
          <p:cNvSpPr/>
          <p:nvPr/>
        </p:nvSpPr>
        <p:spPr>
          <a:xfrm>
            <a:off x="3059832" y="4725144"/>
            <a:ext cx="2664296" cy="1728192"/>
          </a:xfrm>
          <a:prstGeom prst="upArrow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b="1" dirty="0" smtClean="0"/>
              <a:t> Sensibilisation</a:t>
            </a:r>
          </a:p>
          <a:p>
            <a:pPr algn="ctr"/>
            <a:r>
              <a:rPr lang="fr-FR" sz="1200" dirty="0" smtClean="0"/>
              <a:t>≈ 30 sessions dans 25 villes</a:t>
            </a:r>
          </a:p>
          <a:p>
            <a:pPr marL="171450" indent="-171450" algn="ctr">
              <a:buFont typeface="Wingdings" charset="0"/>
              <a:buChar char="è"/>
            </a:pPr>
            <a:r>
              <a:rPr lang="fr-FR" sz="1200" dirty="0" smtClean="0">
                <a:sym typeface="Wingdings"/>
              </a:rPr>
              <a:t>≈ 250 PME sensibilisées</a:t>
            </a:r>
          </a:p>
          <a:p>
            <a:pPr algn="ctr"/>
            <a:endParaRPr lang="fr-FR" sz="400" dirty="0" smtClean="0">
              <a:sym typeface="Wingdings"/>
            </a:endParaRPr>
          </a:p>
          <a:p>
            <a:pPr algn="ctr"/>
            <a:r>
              <a:rPr lang="fr-FR" sz="1200" b="1" dirty="0" smtClean="0">
                <a:sym typeface="Wingdings"/>
              </a:rPr>
              <a:t>Formation</a:t>
            </a:r>
            <a:r>
              <a:rPr lang="fr-FR" sz="1200" dirty="0" smtClean="0"/>
              <a:t> </a:t>
            </a:r>
          </a:p>
          <a:p>
            <a:pPr algn="ctr"/>
            <a:r>
              <a:rPr lang="fr-FR" sz="1200" spc="-20" dirty="0" smtClean="0"/>
              <a:t>1</a:t>
            </a:r>
            <a:r>
              <a:rPr lang="fr-FR" sz="1200" spc="-20" baseline="30000" dirty="0" smtClean="0"/>
              <a:t>ère</a:t>
            </a:r>
            <a:r>
              <a:rPr lang="fr-FR" sz="1200" spc="-20" dirty="0" smtClean="0"/>
              <a:t> session : 16-17/10/17, Strasbourg</a:t>
            </a:r>
            <a:endParaRPr lang="fr-FR" sz="1200" spc="-20" dirty="0"/>
          </a:p>
        </p:txBody>
      </p:sp>
      <p:sp>
        <p:nvSpPr>
          <p:cNvPr id="32" name="Rectangle avec flèche vers le haut 31"/>
          <p:cNvSpPr/>
          <p:nvPr/>
        </p:nvSpPr>
        <p:spPr>
          <a:xfrm>
            <a:off x="6012160" y="4725144"/>
            <a:ext cx="2592288" cy="1728192"/>
          </a:xfrm>
          <a:prstGeom prst="upArrow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200" b="1" dirty="0" smtClean="0"/>
          </a:p>
          <a:p>
            <a:pPr algn="ctr"/>
            <a:r>
              <a:rPr lang="fr-FR" sz="1200" b="1" dirty="0" smtClean="0"/>
              <a:t>Finalité « R&amp;D » (POC)</a:t>
            </a:r>
          </a:p>
          <a:p>
            <a:pPr algn="ctr"/>
            <a:endParaRPr lang="fr-FR" sz="700" b="1" dirty="0"/>
          </a:p>
          <a:p>
            <a:pPr algn="ctr"/>
            <a:r>
              <a:rPr lang="fr-FR" sz="1200" dirty="0" smtClean="0"/>
              <a:t> Discussions en cours avec une quarantaine de PME</a:t>
            </a:r>
          </a:p>
          <a:p>
            <a:pPr algn="ctr"/>
            <a:r>
              <a:rPr lang="fr-FR" sz="1200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fr-FR" sz="1200" dirty="0">
                <a:sym typeface="Wingdings"/>
              </a:rPr>
              <a:t> </a:t>
            </a:r>
            <a:r>
              <a:rPr lang="fr-FR" sz="1200" dirty="0" smtClean="0"/>
              <a:t>Une douzaine de projets lancés</a:t>
            </a:r>
            <a:endParaRPr lang="fr-FR" sz="1200" b="1" dirty="0"/>
          </a:p>
          <a:p>
            <a:pPr algn="ctr"/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36356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05/07/2017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F7B68-FC32-4E35-9CDA-1CB03524C245}" type="slidenum">
              <a:rPr lang="fr-FR" smtClean="0"/>
              <a:pPr/>
              <a:t>17</a:t>
            </a:fld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259632" y="159023"/>
            <a:ext cx="4723759" cy="461665"/>
          </a:xfrm>
        </p:spPr>
        <p:txBody>
          <a:bodyPr/>
          <a:lstStyle/>
          <a:p>
            <a:r>
              <a:rPr lang="fr-FR" dirty="0" smtClean="0"/>
              <a:t>Le programme </a:t>
            </a:r>
            <a:r>
              <a:rPr lang="fr-FR" dirty="0" err="1" smtClean="0"/>
              <a:t>simseo</a:t>
            </a:r>
            <a:r>
              <a:rPr lang="fr-FR" dirty="0" smtClean="0"/>
              <a:t> (2/</a:t>
            </a:r>
            <a:r>
              <a:rPr lang="fr-FR" dirty="0"/>
              <a:t>3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1278255" y="572823"/>
            <a:ext cx="5901018" cy="400110"/>
          </a:xfrm>
        </p:spPr>
        <p:txBody>
          <a:bodyPr/>
          <a:lstStyle/>
          <a:p>
            <a:r>
              <a:rPr lang="fr-FR" dirty="0" smtClean="0"/>
              <a:t>Programme « Accompagnement de proximité »</a:t>
            </a:r>
            <a:endParaRPr lang="fr-FR" dirty="0"/>
          </a:p>
        </p:txBody>
      </p:sp>
      <p:pic>
        <p:nvPicPr>
          <p:cNvPr id="34" name="Image 33" descr="D0301_Logo_CMJN-1200x600px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-63388"/>
            <a:ext cx="1800200" cy="900100"/>
          </a:xfrm>
          <a:prstGeom prst="rect">
            <a:avLst/>
          </a:prstGeom>
        </p:spPr>
      </p:pic>
      <p:grpSp>
        <p:nvGrpSpPr>
          <p:cNvPr id="37" name="Grouper 36"/>
          <p:cNvGrpSpPr/>
          <p:nvPr/>
        </p:nvGrpSpPr>
        <p:grpSpPr>
          <a:xfrm>
            <a:off x="5508104" y="3687256"/>
            <a:ext cx="2852651" cy="424962"/>
            <a:chOff x="2520635" y="2669668"/>
            <a:chExt cx="2852651" cy="424962"/>
          </a:xfrm>
        </p:grpSpPr>
        <p:sp>
          <p:nvSpPr>
            <p:cNvPr id="20" name="ZoneTexte 19"/>
            <p:cNvSpPr txBox="1"/>
            <p:nvPr/>
          </p:nvSpPr>
          <p:spPr>
            <a:xfrm>
              <a:off x="3059832" y="2822491"/>
              <a:ext cx="231345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b="1" dirty="0" smtClean="0"/>
                <a:t>Gestion des déchets industriels</a:t>
              </a:r>
              <a:endParaRPr lang="fr-FR" sz="1100" b="1" dirty="0"/>
            </a:p>
          </p:txBody>
        </p:sp>
        <p:pic>
          <p:nvPicPr>
            <p:cNvPr id="27" name="Image 26" descr="Capture d’écran 2017-01-27 à 14.46.59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5247"/>
            <a:stretch/>
          </p:blipFill>
          <p:spPr>
            <a:xfrm>
              <a:off x="2520635" y="2669668"/>
              <a:ext cx="601283" cy="424962"/>
            </a:xfrm>
            <a:prstGeom prst="rect">
              <a:avLst/>
            </a:prstGeom>
          </p:spPr>
        </p:pic>
      </p:grpSp>
      <p:grpSp>
        <p:nvGrpSpPr>
          <p:cNvPr id="41" name="Grouper 40"/>
          <p:cNvGrpSpPr/>
          <p:nvPr/>
        </p:nvGrpSpPr>
        <p:grpSpPr>
          <a:xfrm>
            <a:off x="4728385" y="1627314"/>
            <a:ext cx="3726546" cy="405303"/>
            <a:chOff x="5460088" y="2636912"/>
            <a:chExt cx="3726546" cy="405303"/>
          </a:xfrm>
        </p:grpSpPr>
        <p:sp>
          <p:nvSpPr>
            <p:cNvPr id="24" name="ZoneTexte 23"/>
            <p:cNvSpPr txBox="1"/>
            <p:nvPr/>
          </p:nvSpPr>
          <p:spPr>
            <a:xfrm>
              <a:off x="6090915" y="2780605"/>
              <a:ext cx="309571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b="1" dirty="0" smtClean="0"/>
                <a:t>Solutions média / audiovisuel à la demande</a:t>
              </a:r>
              <a:endParaRPr lang="fr-FR" sz="1100" b="1" dirty="0"/>
            </a:p>
          </p:txBody>
        </p:sp>
        <p:pic>
          <p:nvPicPr>
            <p:cNvPr id="28" name="Image 27" descr="Capture d’écran 2017-01-27 à 14.47.10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9461"/>
            <a:stretch/>
          </p:blipFill>
          <p:spPr>
            <a:xfrm>
              <a:off x="5460088" y="2636912"/>
              <a:ext cx="444924" cy="377433"/>
            </a:xfrm>
            <a:prstGeom prst="rect">
              <a:avLst/>
            </a:prstGeom>
          </p:spPr>
        </p:pic>
      </p:grpSp>
      <p:grpSp>
        <p:nvGrpSpPr>
          <p:cNvPr id="9" name="Grouper 8"/>
          <p:cNvGrpSpPr/>
          <p:nvPr/>
        </p:nvGrpSpPr>
        <p:grpSpPr>
          <a:xfrm>
            <a:off x="1630932" y="1610049"/>
            <a:ext cx="2232163" cy="422568"/>
            <a:chOff x="176988" y="2661533"/>
            <a:chExt cx="2232163" cy="422568"/>
          </a:xfrm>
        </p:grpSpPr>
        <p:sp>
          <p:nvSpPr>
            <p:cNvPr id="16" name="ZoneTexte 15"/>
            <p:cNvSpPr txBox="1"/>
            <p:nvPr/>
          </p:nvSpPr>
          <p:spPr>
            <a:xfrm>
              <a:off x="594231" y="2822491"/>
              <a:ext cx="181492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b="1" dirty="0" smtClean="0"/>
                <a:t>Fabricant de snowboard</a:t>
              </a:r>
              <a:endParaRPr lang="fr-FR" sz="1100" b="1" dirty="0"/>
            </a:p>
          </p:txBody>
        </p:sp>
        <p:pic>
          <p:nvPicPr>
            <p:cNvPr id="29" name="Image 28" descr="Capture d’écran 2017-01-27 à 14.46.51.png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8291"/>
            <a:stretch/>
          </p:blipFill>
          <p:spPr>
            <a:xfrm>
              <a:off x="176988" y="2661533"/>
              <a:ext cx="471440" cy="403903"/>
            </a:xfrm>
            <a:prstGeom prst="rect">
              <a:avLst/>
            </a:prstGeom>
          </p:spPr>
        </p:pic>
      </p:grpSp>
      <p:sp>
        <p:nvSpPr>
          <p:cNvPr id="7" name="Ellipse 6"/>
          <p:cNvSpPr/>
          <p:nvPr/>
        </p:nvSpPr>
        <p:spPr>
          <a:xfrm>
            <a:off x="3298292" y="2348880"/>
            <a:ext cx="2232248" cy="2088232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Exemple de domaines industriels</a:t>
            </a:r>
            <a:endParaRPr lang="fr-FR" dirty="0"/>
          </a:p>
        </p:txBody>
      </p:sp>
      <p:grpSp>
        <p:nvGrpSpPr>
          <p:cNvPr id="11" name="Grouper 10"/>
          <p:cNvGrpSpPr/>
          <p:nvPr/>
        </p:nvGrpSpPr>
        <p:grpSpPr>
          <a:xfrm>
            <a:off x="257739" y="2327491"/>
            <a:ext cx="3064999" cy="472904"/>
            <a:chOff x="140120" y="2924498"/>
            <a:chExt cx="3064999" cy="472904"/>
          </a:xfrm>
        </p:grpSpPr>
        <p:sp>
          <p:nvSpPr>
            <p:cNvPr id="17" name="ZoneTexte 16"/>
            <p:cNvSpPr txBox="1"/>
            <p:nvPr/>
          </p:nvSpPr>
          <p:spPr>
            <a:xfrm>
              <a:off x="593507" y="3110523"/>
              <a:ext cx="261161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b="1" dirty="0" smtClean="0"/>
                <a:t>Fabricant d’emballages en plastique</a:t>
              </a:r>
              <a:endParaRPr lang="fr-FR" sz="1100" b="1" dirty="0"/>
            </a:p>
          </p:txBody>
        </p:sp>
        <p:pic>
          <p:nvPicPr>
            <p:cNvPr id="31" name="Image 30" descr="Capture d’écran 2017-01-27 à 14.46.51.png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954" b="52627"/>
            <a:stretch/>
          </p:blipFill>
          <p:spPr>
            <a:xfrm>
              <a:off x="140120" y="2924498"/>
              <a:ext cx="471440" cy="472904"/>
            </a:xfrm>
            <a:prstGeom prst="rect">
              <a:avLst/>
            </a:prstGeom>
          </p:spPr>
        </p:pic>
      </p:grpSp>
      <p:grpSp>
        <p:nvGrpSpPr>
          <p:cNvPr id="12" name="Grouper 11"/>
          <p:cNvGrpSpPr/>
          <p:nvPr/>
        </p:nvGrpSpPr>
        <p:grpSpPr>
          <a:xfrm>
            <a:off x="611051" y="3085427"/>
            <a:ext cx="2039761" cy="539151"/>
            <a:chOff x="179512" y="3306260"/>
            <a:chExt cx="2039761" cy="539151"/>
          </a:xfrm>
        </p:grpSpPr>
        <p:sp>
          <p:nvSpPr>
            <p:cNvPr id="18" name="ZoneTexte 17"/>
            <p:cNvSpPr txBox="1"/>
            <p:nvPr/>
          </p:nvSpPr>
          <p:spPr>
            <a:xfrm>
              <a:off x="593507" y="3414524"/>
              <a:ext cx="162576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b="1" dirty="0" smtClean="0"/>
                <a:t>Systèmes de </a:t>
              </a:r>
              <a:r>
                <a:rPr lang="fr-FR" sz="1100" b="1" smtClean="0"/>
                <a:t>gestion </a:t>
              </a:r>
            </a:p>
            <a:p>
              <a:r>
                <a:rPr lang="fr-FR" sz="1100" b="1" dirty="0" smtClean="0"/>
                <a:t>des eaux urbaines</a:t>
              </a:r>
              <a:endParaRPr lang="fr-FR" sz="1100" b="1" dirty="0"/>
            </a:p>
          </p:txBody>
        </p:sp>
        <p:pic>
          <p:nvPicPr>
            <p:cNvPr id="32" name="Image 31" descr="Capture d’écran 2017-01-27 à 14.46.51.png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004" t="46773" b="31198"/>
            <a:stretch/>
          </p:blipFill>
          <p:spPr>
            <a:xfrm>
              <a:off x="179512" y="3306260"/>
              <a:ext cx="478001" cy="407388"/>
            </a:xfrm>
            <a:prstGeom prst="rect">
              <a:avLst/>
            </a:prstGeom>
          </p:spPr>
        </p:pic>
      </p:grpSp>
      <p:grpSp>
        <p:nvGrpSpPr>
          <p:cNvPr id="13" name="Grouper 12"/>
          <p:cNvGrpSpPr/>
          <p:nvPr/>
        </p:nvGrpSpPr>
        <p:grpSpPr>
          <a:xfrm>
            <a:off x="294056" y="3776315"/>
            <a:ext cx="2992364" cy="566461"/>
            <a:chOff x="611560" y="3904029"/>
            <a:chExt cx="2992364" cy="566461"/>
          </a:xfrm>
        </p:grpSpPr>
        <p:sp>
          <p:nvSpPr>
            <p:cNvPr id="19" name="ZoneTexte 18"/>
            <p:cNvSpPr txBox="1"/>
            <p:nvPr/>
          </p:nvSpPr>
          <p:spPr>
            <a:xfrm>
              <a:off x="1043608" y="4149080"/>
              <a:ext cx="256031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b="1" dirty="0" smtClean="0"/>
                <a:t>Conception d’éoliennes innovantes</a:t>
              </a:r>
              <a:endParaRPr lang="fr-FR" sz="1100" b="1" dirty="0"/>
            </a:p>
          </p:txBody>
        </p:sp>
        <p:pic>
          <p:nvPicPr>
            <p:cNvPr id="33" name="Image 32" descr="Capture d’écran 2017-01-27 à 14.46.51.png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9553"/>
            <a:stretch/>
          </p:blipFill>
          <p:spPr>
            <a:xfrm>
              <a:off x="611560" y="3904029"/>
              <a:ext cx="471440" cy="566461"/>
            </a:xfrm>
            <a:prstGeom prst="rect">
              <a:avLst/>
            </a:prstGeom>
          </p:spPr>
        </p:pic>
      </p:grpSp>
      <p:grpSp>
        <p:nvGrpSpPr>
          <p:cNvPr id="36" name="Grouper 35"/>
          <p:cNvGrpSpPr/>
          <p:nvPr/>
        </p:nvGrpSpPr>
        <p:grpSpPr>
          <a:xfrm>
            <a:off x="5399334" y="4503577"/>
            <a:ext cx="2389381" cy="555765"/>
            <a:chOff x="3923928" y="4168218"/>
            <a:chExt cx="2389381" cy="555765"/>
          </a:xfrm>
        </p:grpSpPr>
        <p:sp>
          <p:nvSpPr>
            <p:cNvPr id="21" name="ZoneTexte 20"/>
            <p:cNvSpPr txBox="1"/>
            <p:nvPr/>
          </p:nvSpPr>
          <p:spPr>
            <a:xfrm>
              <a:off x="4499992" y="4293096"/>
              <a:ext cx="1813317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b="1" dirty="0" smtClean="0"/>
                <a:t>Fabrication de </a:t>
              </a:r>
              <a:r>
                <a:rPr lang="fr-FR" sz="1100" b="1" smtClean="0"/>
                <a:t>capteurs </a:t>
              </a:r>
            </a:p>
            <a:p>
              <a:r>
                <a:rPr lang="fr-FR" sz="1100" b="1" dirty="0" smtClean="0"/>
                <a:t>physiques / chimiques</a:t>
              </a:r>
              <a:endParaRPr lang="fr-FR" sz="1100" b="1" dirty="0"/>
            </a:p>
          </p:txBody>
        </p:sp>
        <p:pic>
          <p:nvPicPr>
            <p:cNvPr id="38" name="Image 37" descr="Capture d’écran 2017-01-27 à 14.46.59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729" b="52642"/>
            <a:stretch/>
          </p:blipFill>
          <p:spPr>
            <a:xfrm>
              <a:off x="3923928" y="4168218"/>
              <a:ext cx="529275" cy="388608"/>
            </a:xfrm>
            <a:prstGeom prst="rect">
              <a:avLst/>
            </a:prstGeom>
          </p:spPr>
        </p:pic>
      </p:grpSp>
      <p:grpSp>
        <p:nvGrpSpPr>
          <p:cNvPr id="35" name="Grouper 34"/>
          <p:cNvGrpSpPr/>
          <p:nvPr/>
        </p:nvGrpSpPr>
        <p:grpSpPr>
          <a:xfrm>
            <a:off x="888911" y="4598098"/>
            <a:ext cx="2974184" cy="430974"/>
            <a:chOff x="2954582" y="5076554"/>
            <a:chExt cx="2974184" cy="430974"/>
          </a:xfrm>
        </p:grpSpPr>
        <p:sp>
          <p:nvSpPr>
            <p:cNvPr id="22" name="ZoneTexte 21"/>
            <p:cNvSpPr txBox="1"/>
            <p:nvPr/>
          </p:nvSpPr>
          <p:spPr>
            <a:xfrm>
              <a:off x="3491880" y="5229200"/>
              <a:ext cx="243688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b="1" dirty="0" smtClean="0"/>
                <a:t>Services d’intelligence climatique</a:t>
              </a:r>
              <a:endParaRPr lang="fr-FR" sz="1100" b="1" dirty="0"/>
            </a:p>
          </p:txBody>
        </p:sp>
        <p:pic>
          <p:nvPicPr>
            <p:cNvPr id="39" name="Image 38" descr="Capture d’écran 2017-01-27 à 14.46.59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570" b="27597"/>
            <a:stretch/>
          </p:blipFill>
          <p:spPr>
            <a:xfrm>
              <a:off x="2954582" y="5076554"/>
              <a:ext cx="562518" cy="430974"/>
            </a:xfrm>
            <a:prstGeom prst="rect">
              <a:avLst/>
            </a:prstGeom>
          </p:spPr>
        </p:pic>
      </p:grpSp>
      <p:grpSp>
        <p:nvGrpSpPr>
          <p:cNvPr id="30" name="Grouper 29"/>
          <p:cNvGrpSpPr/>
          <p:nvPr/>
        </p:nvGrpSpPr>
        <p:grpSpPr>
          <a:xfrm>
            <a:off x="2456633" y="5317871"/>
            <a:ext cx="3915567" cy="412436"/>
            <a:chOff x="3995936" y="5330296"/>
            <a:chExt cx="3915567" cy="412436"/>
          </a:xfrm>
        </p:grpSpPr>
        <p:sp>
          <p:nvSpPr>
            <p:cNvPr id="23" name="ZoneTexte 22"/>
            <p:cNvSpPr txBox="1"/>
            <p:nvPr/>
          </p:nvSpPr>
          <p:spPr>
            <a:xfrm>
              <a:off x="4499992" y="5445224"/>
              <a:ext cx="341151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b="1" dirty="0" smtClean="0"/>
                <a:t>Solutions open source de simulation numérique</a:t>
              </a:r>
              <a:endParaRPr lang="fr-FR" sz="1100" b="1" dirty="0"/>
            </a:p>
          </p:txBody>
        </p:sp>
        <p:pic>
          <p:nvPicPr>
            <p:cNvPr id="40" name="Image 39" descr="Capture d’écran 2017-01-27 à 14.46.59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709"/>
            <a:stretch/>
          </p:blipFill>
          <p:spPr>
            <a:xfrm>
              <a:off x="3995936" y="5330296"/>
              <a:ext cx="529275" cy="412436"/>
            </a:xfrm>
            <a:prstGeom prst="rect">
              <a:avLst/>
            </a:prstGeom>
          </p:spPr>
        </p:pic>
      </p:grpSp>
      <p:grpSp>
        <p:nvGrpSpPr>
          <p:cNvPr id="42" name="Grouper 41"/>
          <p:cNvGrpSpPr/>
          <p:nvPr/>
        </p:nvGrpSpPr>
        <p:grpSpPr>
          <a:xfrm>
            <a:off x="5619323" y="2349362"/>
            <a:ext cx="2630213" cy="429162"/>
            <a:chOff x="5508104" y="2997434"/>
            <a:chExt cx="2630213" cy="429162"/>
          </a:xfrm>
        </p:grpSpPr>
        <p:sp>
          <p:nvSpPr>
            <p:cNvPr id="25" name="ZoneTexte 24"/>
            <p:cNvSpPr txBox="1"/>
            <p:nvPr/>
          </p:nvSpPr>
          <p:spPr>
            <a:xfrm>
              <a:off x="5868144" y="3141548"/>
              <a:ext cx="227017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b="1" dirty="0" smtClean="0"/>
                <a:t>Analyse de données médicales</a:t>
              </a:r>
              <a:endParaRPr lang="fr-FR" sz="1100" b="1" dirty="0"/>
            </a:p>
          </p:txBody>
        </p:sp>
        <p:pic>
          <p:nvPicPr>
            <p:cNvPr id="45" name="Image 44" descr="Capture d’écran 2017-01-27 à 14.47.10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896" b="34344"/>
            <a:stretch/>
          </p:blipFill>
          <p:spPr>
            <a:xfrm>
              <a:off x="5508104" y="2997434"/>
              <a:ext cx="432048" cy="429162"/>
            </a:xfrm>
            <a:prstGeom prst="rect">
              <a:avLst/>
            </a:prstGeom>
          </p:spPr>
        </p:pic>
      </p:grpSp>
      <p:grpSp>
        <p:nvGrpSpPr>
          <p:cNvPr id="43" name="Grouper 42"/>
          <p:cNvGrpSpPr/>
          <p:nvPr/>
        </p:nvGrpSpPr>
        <p:grpSpPr>
          <a:xfrm>
            <a:off x="6082083" y="3008658"/>
            <a:ext cx="2243889" cy="498883"/>
            <a:chOff x="5508104" y="3361004"/>
            <a:chExt cx="2243889" cy="498883"/>
          </a:xfrm>
        </p:grpSpPr>
        <p:sp>
          <p:nvSpPr>
            <p:cNvPr id="26" name="ZoneTexte 25"/>
            <p:cNvSpPr txBox="1"/>
            <p:nvPr/>
          </p:nvSpPr>
          <p:spPr>
            <a:xfrm>
              <a:off x="5868144" y="3429000"/>
              <a:ext cx="1883849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b="1" dirty="0" smtClean="0"/>
                <a:t>Système </a:t>
              </a:r>
              <a:r>
                <a:rPr lang="fr-FR" sz="1100" b="1" smtClean="0"/>
                <a:t>de transmission</a:t>
              </a:r>
            </a:p>
            <a:p>
              <a:r>
                <a:rPr lang="fr-FR" sz="1100" b="1" dirty="0" smtClean="0"/>
                <a:t> d’électricité sans fil</a:t>
              </a:r>
              <a:endParaRPr lang="fr-FR" sz="1100" b="1" dirty="0"/>
            </a:p>
          </p:txBody>
        </p:sp>
        <p:pic>
          <p:nvPicPr>
            <p:cNvPr id="46" name="Image 45" descr="Capture d’écran 2017-01-27 à 14.47.10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005"/>
            <a:stretch/>
          </p:blipFill>
          <p:spPr>
            <a:xfrm>
              <a:off x="5508104" y="3361004"/>
              <a:ext cx="432048" cy="407984"/>
            </a:xfrm>
            <a:prstGeom prst="rect">
              <a:avLst/>
            </a:prstGeom>
          </p:spPr>
        </p:pic>
      </p:grp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SiMSEO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43432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0517A-A400-8A40-9677-73F859392213}" type="slidenum">
              <a:rPr lang="fr-FR" smtClean="0"/>
              <a:t>18</a:t>
            </a:fld>
            <a:endParaRPr lang="fr-FR"/>
          </a:p>
        </p:txBody>
      </p:sp>
      <p:sp>
        <p:nvSpPr>
          <p:cNvPr id="6" name="Espace réservé du texte 6"/>
          <p:cNvSpPr txBox="1">
            <a:spLocks/>
          </p:cNvSpPr>
          <p:nvPr/>
        </p:nvSpPr>
        <p:spPr>
          <a:xfrm>
            <a:off x="251520" y="863428"/>
            <a:ext cx="8740982" cy="5516594"/>
          </a:xfrm>
          <a:prstGeom prst="rect">
            <a:avLst/>
          </a:prstGeom>
        </p:spPr>
        <p:txBody>
          <a:bodyPr>
            <a:noAutofit/>
          </a:bodyPr>
          <a:lstStyle>
            <a:lvl1pPr marL="92075" indent="-92075" algn="l" defTabSz="914400" rtl="0" eaLnBrk="1" latinLnBrk="0" hangingPunct="1">
              <a:spcBef>
                <a:spcPct val="20000"/>
              </a:spcBef>
              <a:buFont typeface="Helvetica" panose="020B0604020202030204" pitchFamily="34" charset="0"/>
              <a:buChar char=" "/>
              <a:defRPr sz="20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30204" pitchFamily="34" charset="0"/>
                <a:ea typeface="+mn-ea"/>
                <a:cs typeface="+mn-cs"/>
              </a:defRPr>
            </a:lvl1pPr>
            <a:lvl2pPr marL="447675" indent="-182563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 baseline="0">
                <a:solidFill>
                  <a:schemeClr val="tx1"/>
                </a:solidFill>
                <a:latin typeface="Helvetica" panose="020B0604020202030204" pitchFamily="34" charset="0"/>
                <a:ea typeface="+mn-ea"/>
                <a:cs typeface="+mn-cs"/>
              </a:defRPr>
            </a:lvl2pPr>
            <a:lvl3pPr marL="804863" indent="-174625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2C74B5"/>
                </a:solidFill>
                <a:latin typeface="Helvetica" panose="020B06040202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sz="1600" dirty="0" smtClean="0">
              <a:solidFill>
                <a:srgbClr val="5C0F8C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fr-FR" sz="1600" dirty="0" smtClean="0">
                <a:solidFill>
                  <a:srgbClr val="5C0F8C"/>
                </a:solidFill>
              </a:rPr>
              <a:t> </a:t>
            </a:r>
            <a:r>
              <a:rPr lang="fr-FR" b="1" dirty="0" err="1" smtClean="0">
                <a:solidFill>
                  <a:srgbClr val="5C0F8C"/>
                </a:solidFill>
              </a:rPr>
              <a:t>Reporting</a:t>
            </a:r>
            <a:r>
              <a:rPr lang="fr-FR" b="1" dirty="0" smtClean="0">
                <a:solidFill>
                  <a:srgbClr val="5C0F8C"/>
                </a:solidFill>
              </a:rPr>
              <a:t> annuel en cours (</a:t>
            </a:r>
            <a:r>
              <a:rPr lang="fr-FR" b="1" dirty="0" smtClean="0">
                <a:solidFill>
                  <a:srgbClr val="5C0F8C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fr-FR" b="1" dirty="0">
                <a:solidFill>
                  <a:srgbClr val="5C0F8C"/>
                </a:solidFill>
                <a:sym typeface="Wingdings"/>
              </a:rPr>
              <a:t> </a:t>
            </a:r>
            <a:r>
              <a:rPr lang="fr-FR" b="1" dirty="0" smtClean="0">
                <a:solidFill>
                  <a:srgbClr val="5C0F8C"/>
                </a:solidFill>
                <a:sym typeface="Wingdings"/>
              </a:rPr>
              <a:t>15 octobre 2017)</a:t>
            </a:r>
            <a:endParaRPr lang="fr-FR" b="1" dirty="0">
              <a:solidFill>
                <a:srgbClr val="5C0F8C"/>
              </a:solidFill>
            </a:endParaRPr>
          </a:p>
          <a:p>
            <a:pPr lvl="1">
              <a:buFont typeface="Wingdings" charset="2"/>
              <a:buChar char="§"/>
            </a:pPr>
            <a:r>
              <a:rPr lang="fr-FR" sz="2000" dirty="0" smtClean="0">
                <a:solidFill>
                  <a:srgbClr val="000000"/>
                </a:solidFill>
              </a:rPr>
              <a:t>Une dizaine de nouveaux projets PME en 2017</a:t>
            </a:r>
          </a:p>
          <a:p>
            <a:pPr marL="0" indent="0">
              <a:buNone/>
            </a:pPr>
            <a:endParaRPr lang="fr-FR" dirty="0">
              <a:solidFill>
                <a:srgbClr val="5C0F8C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fr-FR" dirty="0" smtClean="0">
                <a:solidFill>
                  <a:srgbClr val="5C0F8C"/>
                </a:solidFill>
              </a:rPr>
              <a:t> </a:t>
            </a:r>
            <a:r>
              <a:rPr lang="fr-FR" b="1" dirty="0" smtClean="0">
                <a:solidFill>
                  <a:srgbClr val="5C0F8C"/>
                </a:solidFill>
              </a:rPr>
              <a:t>Nouveaux partenariats</a:t>
            </a:r>
          </a:p>
          <a:p>
            <a:pPr lvl="1">
              <a:buFont typeface="Wingdings" charset="2"/>
              <a:buChar char="§"/>
            </a:pPr>
            <a:r>
              <a:rPr lang="fr-FR" sz="2000" dirty="0" smtClean="0">
                <a:solidFill>
                  <a:srgbClr val="000000"/>
                </a:solidFill>
              </a:rPr>
              <a:t>Plateforme Auvergne-Rhône-Alpes : Université de Lyon 1</a:t>
            </a:r>
          </a:p>
          <a:p>
            <a:pPr lvl="1">
              <a:buFont typeface="Wingdings" charset="2"/>
              <a:buChar char="§"/>
            </a:pPr>
            <a:r>
              <a:rPr lang="fr-FR" sz="2000" dirty="0" smtClean="0">
                <a:solidFill>
                  <a:srgbClr val="000000"/>
                </a:solidFill>
              </a:rPr>
              <a:t>Plateforme Occitanie : ONERA (en cours de finalisation)</a:t>
            </a:r>
          </a:p>
          <a:p>
            <a:pPr marL="0" indent="0">
              <a:buNone/>
            </a:pPr>
            <a:r>
              <a:rPr lang="fr-FR" dirty="0" smtClean="0">
                <a:solidFill>
                  <a:srgbClr val="000000"/>
                </a:solidFill>
              </a:rPr>
              <a:t> </a:t>
            </a:r>
            <a:endParaRPr lang="fr-FR" dirty="0" smtClean="0">
              <a:solidFill>
                <a:srgbClr val="5C0F8C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fr-FR" dirty="0" smtClean="0">
                <a:solidFill>
                  <a:srgbClr val="5C0F8C"/>
                </a:solidFill>
              </a:rPr>
              <a:t> </a:t>
            </a:r>
            <a:r>
              <a:rPr lang="fr-FR" b="1" dirty="0" smtClean="0">
                <a:solidFill>
                  <a:srgbClr val="5C0F8C"/>
                </a:solidFill>
              </a:rPr>
              <a:t>Actions à venir</a:t>
            </a:r>
          </a:p>
          <a:p>
            <a:pPr lvl="1">
              <a:buFont typeface="Wingdings" charset="2"/>
              <a:buChar char="§"/>
            </a:pPr>
            <a:r>
              <a:rPr lang="fr-FR" sz="2000" dirty="0" smtClean="0"/>
              <a:t>Fin 2017 : journée de présentation </a:t>
            </a:r>
            <a:r>
              <a:rPr lang="fr-FR" sz="2000" dirty="0" err="1" smtClean="0"/>
              <a:t>SiMSEO</a:t>
            </a:r>
            <a:r>
              <a:rPr lang="fr-FR" sz="2000" dirty="0" smtClean="0"/>
              <a:t> aux éditeurs de logiciel (avec les plateformes)</a:t>
            </a:r>
          </a:p>
          <a:p>
            <a:pPr lvl="2">
              <a:buFont typeface="Wingdings" charset="2"/>
              <a:buChar char="§"/>
            </a:pPr>
            <a:r>
              <a:rPr lang="fr-FR" sz="2000" dirty="0" smtClean="0"/>
              <a:t>Avec ANSYS, ALTAIR, COMSOL et Dassault </a:t>
            </a:r>
            <a:r>
              <a:rPr lang="fr-FR" sz="2000" dirty="0" err="1" smtClean="0"/>
              <a:t>Systems</a:t>
            </a:r>
            <a:endParaRPr lang="fr-FR" sz="2000" dirty="0" smtClean="0"/>
          </a:p>
          <a:p>
            <a:pPr lvl="1">
              <a:buFont typeface="Wingdings" charset="2"/>
              <a:buChar char="§"/>
            </a:pPr>
            <a:r>
              <a:rPr lang="fr-FR" sz="2000" dirty="0" smtClean="0"/>
              <a:t>2018 : organisation d’un événement national </a:t>
            </a:r>
            <a:r>
              <a:rPr lang="fr-FR" sz="2000" dirty="0" err="1" smtClean="0"/>
              <a:t>SiMSEO</a:t>
            </a:r>
            <a:r>
              <a:rPr lang="fr-FR" sz="2000" dirty="0" smtClean="0"/>
              <a:t> dédié à la simulation numérique (avec </a:t>
            </a:r>
            <a:r>
              <a:rPr lang="fr-FR" sz="2000" dirty="0" err="1" smtClean="0"/>
              <a:t>Teratec</a:t>
            </a:r>
            <a:r>
              <a:rPr lang="fr-FR" sz="2000" dirty="0"/>
              <a:t>)</a:t>
            </a:r>
            <a:endParaRPr lang="fr-FR" sz="2000" dirty="0" smtClean="0"/>
          </a:p>
          <a:p>
            <a:pPr marL="0" indent="0">
              <a:buNone/>
            </a:pPr>
            <a:endParaRPr lang="fr-FR" sz="1800" dirty="0" smtClean="0">
              <a:solidFill>
                <a:srgbClr val="5C0F8C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endParaRPr lang="fr-FR" sz="1800" dirty="0" smtClean="0">
              <a:solidFill>
                <a:srgbClr val="5C0F8C"/>
              </a:solidFill>
            </a:endParaRPr>
          </a:p>
        </p:txBody>
      </p:sp>
      <p:sp>
        <p:nvSpPr>
          <p:cNvPr id="7" name="Titre 4"/>
          <p:cNvSpPr txBox="1">
            <a:spLocks/>
          </p:cNvSpPr>
          <p:nvPr/>
        </p:nvSpPr>
        <p:spPr>
          <a:xfrm>
            <a:off x="1115616" y="188640"/>
            <a:ext cx="5544616" cy="461665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b="1" dirty="0" smtClean="0">
                <a:solidFill>
                  <a:srgbClr val="5B2783"/>
                </a:solidFill>
              </a:rPr>
              <a:t>LE PROGRAMME </a:t>
            </a:r>
            <a:r>
              <a:rPr lang="fr-FR" sz="2400" b="1" dirty="0" err="1" smtClean="0">
                <a:solidFill>
                  <a:srgbClr val="5B2783"/>
                </a:solidFill>
              </a:rPr>
              <a:t>SiMSEO</a:t>
            </a:r>
            <a:r>
              <a:rPr lang="fr-FR" sz="2400" b="1" dirty="0" smtClean="0">
                <a:solidFill>
                  <a:srgbClr val="5B2783"/>
                </a:solidFill>
              </a:rPr>
              <a:t> (3/3)</a:t>
            </a:r>
            <a:endParaRPr lang="fr-FR" sz="2400" b="1" dirty="0">
              <a:solidFill>
                <a:srgbClr val="5B2783"/>
              </a:solidFill>
            </a:endParaRPr>
          </a:p>
        </p:txBody>
      </p:sp>
      <p:sp>
        <p:nvSpPr>
          <p:cNvPr id="8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1763688" y="6452683"/>
            <a:ext cx="7116652" cy="196131"/>
          </a:xfrm>
        </p:spPr>
        <p:txBody>
          <a:bodyPr/>
          <a:lstStyle/>
          <a:p>
            <a:pPr algn="r"/>
            <a:r>
              <a:rPr lang="fr-FR" sz="700" cap="all" dirty="0">
                <a:solidFill>
                  <a:srgbClr val="5C0F8C"/>
                </a:solidFill>
                <a:latin typeface="Helvetica" panose="020B0604020202030204" pitchFamily="34" charset="0"/>
              </a:rPr>
              <a:t>Présentation GENCI 6-09-2017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57950" y="-284515"/>
            <a:ext cx="2661472" cy="1407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4335" y="1330139"/>
            <a:ext cx="1211015" cy="1223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88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269920" y="185173"/>
            <a:ext cx="6635816" cy="461665"/>
          </a:xfrm>
        </p:spPr>
        <p:txBody>
          <a:bodyPr/>
          <a:lstStyle/>
          <a:p>
            <a:r>
              <a:rPr lang="fr-FR" dirty="0" smtClean="0"/>
              <a:t>Calcul intensif et données massives</a:t>
            </a:r>
            <a:endParaRPr lang="fr-FR" dirty="0"/>
          </a:p>
        </p:txBody>
      </p:sp>
      <p:grpSp>
        <p:nvGrpSpPr>
          <p:cNvPr id="9" name="Grouper 8"/>
          <p:cNvGrpSpPr/>
          <p:nvPr/>
        </p:nvGrpSpPr>
        <p:grpSpPr>
          <a:xfrm>
            <a:off x="-71923" y="2060848"/>
            <a:ext cx="9319502" cy="4234919"/>
            <a:chOff x="-35496" y="1268760"/>
            <a:chExt cx="9319502" cy="4234919"/>
          </a:xfrm>
        </p:grpSpPr>
        <p:pic>
          <p:nvPicPr>
            <p:cNvPr id="21" name="Image 20"/>
            <p:cNvPicPr>
              <a:picLocks noChangeAspect="1"/>
            </p:cNvPicPr>
            <p:nvPr/>
          </p:nvPicPr>
          <p:blipFill>
            <a:blip r:embed="rId3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560" y="1340768"/>
              <a:ext cx="1614723" cy="993676"/>
            </a:xfrm>
            <a:prstGeom prst="rect">
              <a:avLst/>
            </a:prstGeom>
          </p:spPr>
        </p:pic>
        <p:sp>
          <p:nvSpPr>
            <p:cNvPr id="22" name="Content Placeholder 4"/>
            <p:cNvSpPr txBox="1">
              <a:spLocks/>
            </p:cNvSpPr>
            <p:nvPr/>
          </p:nvSpPr>
          <p:spPr>
            <a:xfrm>
              <a:off x="-35496" y="2212806"/>
              <a:ext cx="3354164" cy="111509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lIns="91392" tIns="45696" rIns="91392" bIns="45696" anchor="ctr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3175" algn="ctr">
                <a:buNone/>
              </a:pPr>
              <a:r>
                <a:rPr lang="fr-FR" sz="1600" b="1" dirty="0" smtClean="0">
                  <a:solidFill>
                    <a:schemeClr val="accent4">
                      <a:lumMod val="75000"/>
                    </a:schemeClr>
                  </a:solidFill>
                  <a:ea typeface="ＭＳ Ｐゴシック" pitchFamily="34" charset="-128"/>
                </a:rPr>
                <a:t>Simulation numérique</a:t>
              </a:r>
            </a:p>
            <a:p>
              <a:pPr marL="0" indent="3175" algn="ctr">
                <a:buNone/>
              </a:pPr>
              <a:r>
                <a:rPr lang="fr-FR" sz="1400" dirty="0" smtClean="0">
                  <a:solidFill>
                    <a:schemeClr val="accent4">
                      <a:lumMod val="75000"/>
                    </a:schemeClr>
                  </a:solidFill>
                  <a:ea typeface="ＭＳ Ｐゴシック" pitchFamily="34" charset="-128"/>
                </a:rPr>
                <a:t>3</a:t>
              </a:r>
              <a:r>
                <a:rPr lang="fr-FR" sz="1400" baseline="30000" dirty="0" smtClean="0">
                  <a:solidFill>
                    <a:schemeClr val="accent4">
                      <a:lumMod val="75000"/>
                    </a:schemeClr>
                  </a:solidFill>
                  <a:ea typeface="ＭＳ Ｐゴシック" pitchFamily="34" charset="-128"/>
                </a:rPr>
                <a:t>e</a:t>
              </a:r>
              <a:r>
                <a:rPr lang="fr-FR" sz="1400" b="1" dirty="0" smtClean="0">
                  <a:solidFill>
                    <a:schemeClr val="accent4">
                      <a:lumMod val="75000"/>
                    </a:schemeClr>
                  </a:solidFill>
                  <a:ea typeface="ＭＳ Ｐゴシック" pitchFamily="34" charset="-128"/>
                </a:rPr>
                <a:t> pilier de la science </a:t>
              </a:r>
              <a:r>
                <a:rPr lang="fr-FR" sz="1400" dirty="0" smtClean="0">
                  <a:solidFill>
                    <a:schemeClr val="accent4">
                      <a:lumMod val="75000"/>
                    </a:schemeClr>
                  </a:solidFill>
                  <a:ea typeface="ＭＳ Ｐゴシック" pitchFamily="34" charset="-128"/>
                </a:rPr>
                <a:t>avec la </a:t>
              </a:r>
              <a:r>
                <a:rPr lang="fr-FR" sz="1400" b="1" dirty="0" smtClean="0">
                  <a:solidFill>
                    <a:schemeClr val="accent4">
                      <a:lumMod val="75000"/>
                    </a:schemeClr>
                  </a:solidFill>
                  <a:ea typeface="ＭＳ Ｐゴシック" pitchFamily="34" charset="-128"/>
                </a:rPr>
                <a:t>théorie</a:t>
              </a:r>
              <a:r>
                <a:rPr lang="fr-FR" sz="1400" dirty="0" smtClean="0">
                  <a:solidFill>
                    <a:schemeClr val="accent4">
                      <a:lumMod val="75000"/>
                    </a:schemeClr>
                  </a:solidFill>
                  <a:ea typeface="ＭＳ Ｐゴシック" pitchFamily="34" charset="-128"/>
                </a:rPr>
                <a:t> (</a:t>
              </a:r>
              <a:r>
                <a:rPr lang="fr-FR" sz="1400" u="sng" dirty="0" smtClean="0">
                  <a:solidFill>
                    <a:srgbClr val="FF0000"/>
                  </a:solidFill>
                  <a:ea typeface="ＭＳ Ｐゴシック" pitchFamily="34" charset="-128"/>
                </a:rPr>
                <a:t>modélisation</a:t>
              </a:r>
              <a:r>
                <a:rPr lang="fr-FR" sz="1400" dirty="0" smtClean="0">
                  <a:solidFill>
                    <a:schemeClr val="accent4">
                      <a:lumMod val="75000"/>
                    </a:schemeClr>
                  </a:solidFill>
                  <a:ea typeface="ＭＳ Ｐゴシック" pitchFamily="34" charset="-128"/>
                </a:rPr>
                <a:t>) et l’</a:t>
              </a:r>
              <a:r>
                <a:rPr lang="fr-FR" sz="1400" b="1" dirty="0" smtClean="0">
                  <a:solidFill>
                    <a:schemeClr val="accent4">
                      <a:lumMod val="75000"/>
                    </a:schemeClr>
                  </a:solidFill>
                  <a:ea typeface="ＭＳ Ｐゴシック" pitchFamily="34" charset="-128"/>
                </a:rPr>
                <a:t>expérimentation/observation</a:t>
              </a:r>
              <a:endParaRPr lang="fr-FR" sz="1400" b="1" dirty="0">
                <a:solidFill>
                  <a:schemeClr val="accent4">
                    <a:lumMod val="75000"/>
                  </a:schemeClr>
                </a:solidFill>
                <a:ea typeface="ＭＳ Ｐゴシック" pitchFamily="34" charset="-128"/>
              </a:endParaRPr>
            </a:p>
          </p:txBody>
        </p:sp>
        <p:sp>
          <p:nvSpPr>
            <p:cNvPr id="23" name="Text Box 11"/>
            <p:cNvSpPr txBox="1">
              <a:spLocks noChangeArrowheads="1"/>
            </p:cNvSpPr>
            <p:nvPr/>
          </p:nvSpPr>
          <p:spPr bwMode="auto">
            <a:xfrm>
              <a:off x="6370474" y="1654568"/>
              <a:ext cx="2913532" cy="4000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1392" tIns="45696" rIns="91392" bIns="45696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fr-FR" sz="2000" b="1" dirty="0" smtClean="0">
                  <a:solidFill>
                    <a:srgbClr val="2C74B5"/>
                  </a:solidFill>
                  <a:cs typeface="ＭＳ Ｐゴシック" charset="-128"/>
                </a:rPr>
                <a:t>Calcul intensif HPC</a:t>
              </a:r>
              <a:endParaRPr lang="fr-FR" sz="2000" b="1" dirty="0">
                <a:solidFill>
                  <a:srgbClr val="2C74B5"/>
                </a:solidFill>
                <a:cs typeface="ＭＳ Ｐゴシック" charset="-128"/>
              </a:endParaRPr>
            </a:p>
          </p:txBody>
        </p:sp>
        <p:sp>
          <p:nvSpPr>
            <p:cNvPr id="24" name="Text Box 11"/>
            <p:cNvSpPr txBox="1">
              <a:spLocks noChangeArrowheads="1"/>
            </p:cNvSpPr>
            <p:nvPr/>
          </p:nvSpPr>
          <p:spPr bwMode="auto">
            <a:xfrm>
              <a:off x="3491880" y="2348880"/>
              <a:ext cx="1944216" cy="3385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1392" tIns="45696" rIns="91392" bIns="45696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fr-FR" sz="1600" b="1" dirty="0" smtClean="0">
                  <a:solidFill>
                    <a:schemeClr val="accent5">
                      <a:lumMod val="75000"/>
                    </a:schemeClr>
                  </a:solidFill>
                  <a:cs typeface="ＭＳ Ｐゴシック" charset="-128"/>
                </a:rPr>
                <a:t>Supercalculateurs</a:t>
              </a:r>
            </a:p>
          </p:txBody>
        </p:sp>
        <p:pic>
          <p:nvPicPr>
            <p:cNvPr id="26" name="Image 2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0232" y="3648855"/>
              <a:ext cx="1728192" cy="864097"/>
            </a:xfrm>
            <a:prstGeom prst="rect">
              <a:avLst/>
            </a:prstGeom>
          </p:spPr>
        </p:pic>
        <p:sp>
          <p:nvSpPr>
            <p:cNvPr id="27" name="Croix 25"/>
            <p:cNvSpPr/>
            <p:nvPr/>
          </p:nvSpPr>
          <p:spPr>
            <a:xfrm>
              <a:off x="2435188" y="1340768"/>
              <a:ext cx="1008112" cy="1008112"/>
            </a:xfrm>
            <a:prstGeom prst="mathPlus">
              <a:avLst>
                <a:gd name="adj1" fmla="val 9637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" name="Égal 27"/>
            <p:cNvSpPr/>
            <p:nvPr/>
          </p:nvSpPr>
          <p:spPr>
            <a:xfrm>
              <a:off x="5508104" y="1268760"/>
              <a:ext cx="1152128" cy="1152128"/>
            </a:xfrm>
            <a:prstGeom prst="mathEqual">
              <a:avLst>
                <a:gd name="adj1" fmla="val 9666"/>
                <a:gd name="adj2" fmla="val 11760"/>
              </a:avLst>
            </a:prstGeom>
            <a:solidFill>
              <a:srgbClr val="BFBFB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pic>
          <p:nvPicPr>
            <p:cNvPr id="29" name="Image 28" descr="JCP_1114.jp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9912" y="1292033"/>
              <a:ext cx="1476457" cy="984839"/>
            </a:xfrm>
            <a:prstGeom prst="rect">
              <a:avLst/>
            </a:prstGeom>
          </p:spPr>
        </p:pic>
        <p:sp>
          <p:nvSpPr>
            <p:cNvPr id="36" name="Croix 25"/>
            <p:cNvSpPr/>
            <p:nvPr/>
          </p:nvSpPr>
          <p:spPr>
            <a:xfrm>
              <a:off x="2508329" y="3628254"/>
              <a:ext cx="1008112" cy="1008112"/>
            </a:xfrm>
            <a:prstGeom prst="mathPlus">
              <a:avLst>
                <a:gd name="adj1" fmla="val 9637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7" name="Égal 36"/>
            <p:cNvSpPr/>
            <p:nvPr/>
          </p:nvSpPr>
          <p:spPr>
            <a:xfrm>
              <a:off x="5508104" y="3486676"/>
              <a:ext cx="1152128" cy="1152128"/>
            </a:xfrm>
            <a:prstGeom prst="mathEqual">
              <a:avLst>
                <a:gd name="adj1" fmla="val 9666"/>
                <a:gd name="adj2" fmla="val 11760"/>
              </a:avLst>
            </a:prstGeom>
            <a:solidFill>
              <a:srgbClr val="BFBFB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6545977" y="4580349"/>
              <a:ext cx="256252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>
                  <a:solidFill>
                    <a:srgbClr val="2C74B5"/>
                  </a:solidFill>
                </a:rPr>
                <a:t>High Performance Data </a:t>
              </a:r>
              <a:r>
                <a:rPr lang="fr-FR" b="1" dirty="0" err="1">
                  <a:solidFill>
                    <a:srgbClr val="2C74B5"/>
                  </a:solidFill>
                </a:rPr>
                <a:t>Analytics</a:t>
              </a:r>
              <a:endParaRPr lang="fr-FR" b="1" dirty="0">
                <a:solidFill>
                  <a:srgbClr val="2C74B5"/>
                </a:solidFill>
              </a:endParaRPr>
            </a:p>
            <a:p>
              <a:endParaRPr lang="fr-FR" dirty="0"/>
            </a:p>
          </p:txBody>
        </p:sp>
        <p:sp>
          <p:nvSpPr>
            <p:cNvPr id="38" name="Text Box 11"/>
            <p:cNvSpPr txBox="1">
              <a:spLocks noChangeArrowheads="1"/>
            </p:cNvSpPr>
            <p:nvPr/>
          </p:nvSpPr>
          <p:spPr bwMode="auto">
            <a:xfrm>
              <a:off x="3492385" y="4530360"/>
              <a:ext cx="1944216" cy="3385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1392" tIns="45696" rIns="91392" bIns="45696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fr-FR" sz="1600" b="1" smtClean="0">
                  <a:solidFill>
                    <a:schemeClr val="accent5">
                      <a:lumMod val="75000"/>
                    </a:schemeClr>
                  </a:solidFill>
                  <a:cs typeface="ＭＳ Ｐゴシック" charset="-128"/>
                </a:rPr>
                <a:t>DONNEES</a:t>
              </a:r>
              <a:endParaRPr lang="fr-FR" sz="1600" b="1" dirty="0" smtClean="0">
                <a:solidFill>
                  <a:schemeClr val="accent5">
                    <a:lumMod val="75000"/>
                  </a:schemeClr>
                </a:solidFill>
                <a:cs typeface="ＭＳ Ｐゴシック" charset="-128"/>
              </a:endParaRPr>
            </a:p>
          </p:txBody>
        </p:sp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80809" y="3449745"/>
              <a:ext cx="1510850" cy="1006603"/>
            </a:xfrm>
            <a:prstGeom prst="rect">
              <a:avLst/>
            </a:prstGeom>
          </p:spPr>
        </p:pic>
        <p:sp>
          <p:nvSpPr>
            <p:cNvPr id="30" name="Text Box 11"/>
            <p:cNvSpPr txBox="1">
              <a:spLocks noChangeArrowheads="1"/>
            </p:cNvSpPr>
            <p:nvPr/>
          </p:nvSpPr>
          <p:spPr bwMode="auto">
            <a:xfrm>
              <a:off x="55732" y="3904858"/>
              <a:ext cx="2913532" cy="4000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1392" tIns="45696" rIns="91392" bIns="45696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fr-FR" sz="2000" b="1" dirty="0" smtClean="0">
                  <a:solidFill>
                    <a:srgbClr val="2C74B5"/>
                  </a:solidFill>
                  <a:cs typeface="ＭＳ Ｐゴシック" charset="-128"/>
                </a:rPr>
                <a:t>Calcul intensif</a:t>
              </a:r>
              <a:endParaRPr lang="fr-FR" sz="2000" b="1" dirty="0">
                <a:solidFill>
                  <a:srgbClr val="2C74B5"/>
                </a:solidFill>
                <a:cs typeface="ＭＳ Ｐゴシック" charset="-128"/>
              </a:endParaRPr>
            </a:p>
          </p:txBody>
        </p:sp>
      </p:grp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F7B68-FC32-4E35-9CDA-1CB03524C245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>
          <a:xfrm>
            <a:off x="1278255" y="572823"/>
            <a:ext cx="6588663" cy="769441"/>
          </a:xfrm>
        </p:spPr>
        <p:txBody>
          <a:bodyPr/>
          <a:lstStyle/>
          <a:p>
            <a:r>
              <a:rPr lang="fr-FR" dirty="0"/>
              <a:t>Le calcul intensif, </a:t>
            </a:r>
            <a:r>
              <a:rPr lang="fr-FR" dirty="0">
                <a:solidFill>
                  <a:srgbClr val="FF0000"/>
                </a:solidFill>
              </a:rPr>
              <a:t>un </a:t>
            </a:r>
            <a:r>
              <a:rPr lang="fr-FR" u="sng" dirty="0">
                <a:solidFill>
                  <a:srgbClr val="FF0000"/>
                </a:solidFill>
              </a:rPr>
              <a:t>outil</a:t>
            </a:r>
            <a:r>
              <a:rPr lang="fr-FR" dirty="0">
                <a:solidFill>
                  <a:srgbClr val="FF0000"/>
                </a:solidFill>
              </a:rPr>
              <a:t> stratégique indispensable </a:t>
            </a:r>
          </a:p>
          <a:p>
            <a:r>
              <a:rPr lang="fr-FR" dirty="0">
                <a:solidFill>
                  <a:srgbClr val="FF0000"/>
                </a:solidFill>
              </a:rPr>
              <a:t>pour le traitement de données </a:t>
            </a:r>
            <a:r>
              <a:rPr lang="fr-FR" dirty="0" smtClean="0">
                <a:solidFill>
                  <a:srgbClr val="FF0000"/>
                </a:solidFill>
              </a:rPr>
              <a:t>massives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Présentation GENCI 6-09-2017</a:t>
            </a:r>
            <a:endParaRPr lang="fr-FR" dirty="0"/>
          </a:p>
        </p:txBody>
      </p:sp>
      <p:sp>
        <p:nvSpPr>
          <p:cNvPr id="25" name="Text Box 8"/>
          <p:cNvSpPr txBox="1">
            <a:spLocks noChangeArrowheads="1"/>
          </p:cNvSpPr>
          <p:nvPr/>
        </p:nvSpPr>
        <p:spPr bwMode="auto">
          <a:xfrm>
            <a:off x="206313" y="5626800"/>
            <a:ext cx="5556997" cy="1077170"/>
          </a:xfrm>
          <a:prstGeom prst="rect">
            <a:avLst/>
          </a:prstGeom>
          <a:noFill/>
          <a:ln w="19050">
            <a:solidFill>
              <a:schemeClr val="accent1">
                <a:shade val="50000"/>
              </a:schemeClr>
            </a:solidFill>
            <a:miter lim="800000"/>
            <a:headEnd/>
            <a:tailEnd/>
          </a:ln>
          <a:effectLst/>
        </p:spPr>
        <p:txBody>
          <a:bodyPr wrap="square" lIns="91392" tIns="45696" rIns="91392" bIns="45696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 dirty="0" smtClean="0">
                <a:sym typeface="Wingdings"/>
              </a:rPr>
              <a:t></a:t>
            </a:r>
            <a:r>
              <a:rPr lang="fr-FR" sz="1600" dirty="0" smtClean="0"/>
              <a:t>simulations numériques de plus en plus </a:t>
            </a:r>
            <a:r>
              <a:rPr lang="fr-FR" sz="1600" b="1" dirty="0" smtClean="0">
                <a:solidFill>
                  <a:srgbClr val="FF6600"/>
                </a:solidFill>
              </a:rPr>
              <a:t>précises</a:t>
            </a:r>
          </a:p>
          <a:p>
            <a:pPr algn="ctr">
              <a:spcBef>
                <a:spcPct val="50000"/>
              </a:spcBef>
            </a:pPr>
            <a:r>
              <a:rPr lang="fr-FR" sz="1600" dirty="0" smtClean="0">
                <a:solidFill>
                  <a:srgbClr val="FF6600"/>
                </a:solidFill>
              </a:rPr>
              <a:t> </a:t>
            </a:r>
            <a:r>
              <a:rPr lang="fr-FR" sz="1600" dirty="0" smtClean="0"/>
              <a:t>de </a:t>
            </a:r>
            <a:r>
              <a:rPr lang="fr-FR" sz="1600" b="1" dirty="0">
                <a:solidFill>
                  <a:srgbClr val="FF6600"/>
                </a:solidFill>
              </a:rPr>
              <a:t>phénomènes </a:t>
            </a:r>
            <a:r>
              <a:rPr lang="fr-FR" sz="1600" b="1" dirty="0" smtClean="0">
                <a:solidFill>
                  <a:srgbClr val="FF6600"/>
                </a:solidFill>
              </a:rPr>
              <a:t>de plus en plus complexes</a:t>
            </a:r>
          </a:p>
          <a:p>
            <a:pPr algn="ctr">
              <a:spcBef>
                <a:spcPct val="50000"/>
              </a:spcBef>
            </a:pPr>
            <a:r>
              <a:rPr lang="fr-FR" sz="1600" dirty="0" smtClean="0">
                <a:sym typeface="Wingdings"/>
              </a:rPr>
              <a:t></a:t>
            </a:r>
            <a:r>
              <a:rPr lang="fr-FR" sz="1600" b="1" dirty="0" smtClean="0">
                <a:solidFill>
                  <a:srgbClr val="FF6600"/>
                </a:solidFill>
              </a:rPr>
              <a:t> de plus en plus de données </a:t>
            </a:r>
            <a:r>
              <a:rPr lang="fr-FR" sz="1600" dirty="0" smtClean="0"/>
              <a:t>qu’il faut savoir exploiter</a:t>
            </a:r>
            <a:endParaRPr lang="fr-FR" sz="1600" b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4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269920" y="185173"/>
            <a:ext cx="7157306" cy="461665"/>
          </a:xfrm>
        </p:spPr>
        <p:txBody>
          <a:bodyPr/>
          <a:lstStyle/>
          <a:p>
            <a:r>
              <a:rPr lang="fr-FR" dirty="0"/>
              <a:t>HPC et Data </a:t>
            </a:r>
            <a:r>
              <a:rPr lang="fr-FR" dirty="0" err="1"/>
              <a:t>Analytics</a:t>
            </a:r>
            <a:r>
              <a:rPr lang="fr-FR" dirty="0"/>
              <a:t> : un enjeu </a:t>
            </a:r>
            <a:r>
              <a:rPr lang="fr-FR" dirty="0" smtClean="0"/>
              <a:t>majeur</a:t>
            </a:r>
            <a:endParaRPr lang="fr-FR" dirty="0"/>
          </a:p>
        </p:txBody>
      </p:sp>
      <p:sp>
        <p:nvSpPr>
          <p:cNvPr id="7" name="Rectangle à coins arrondis 6"/>
          <p:cNvSpPr/>
          <p:nvPr/>
        </p:nvSpPr>
        <p:spPr bwMode="auto">
          <a:xfrm>
            <a:off x="2887274" y="1935417"/>
            <a:ext cx="1260140" cy="372513"/>
          </a:xfrm>
          <a:prstGeom prst="roundRect">
            <a:avLst/>
          </a:prstGeom>
          <a:noFill/>
          <a:ln w="3175">
            <a:noFill/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1400" i="0" dirty="0" smtClean="0">
                <a:solidFill>
                  <a:srgbClr val="5C0F8C"/>
                </a:solidFill>
              </a:rPr>
              <a:t>Climat</a:t>
            </a:r>
            <a:endParaRPr lang="fr-FR" sz="1400" i="0" dirty="0">
              <a:solidFill>
                <a:srgbClr val="5C0F8C"/>
              </a:solidFill>
            </a:endParaRPr>
          </a:p>
        </p:txBody>
      </p:sp>
      <p:grpSp>
        <p:nvGrpSpPr>
          <p:cNvPr id="8" name="Grouper 7"/>
          <p:cNvGrpSpPr/>
          <p:nvPr/>
        </p:nvGrpSpPr>
        <p:grpSpPr>
          <a:xfrm>
            <a:off x="107504" y="1340768"/>
            <a:ext cx="2664296" cy="5328592"/>
            <a:chOff x="107504" y="1340768"/>
            <a:chExt cx="2664296" cy="5328592"/>
          </a:xfrm>
        </p:grpSpPr>
        <p:sp>
          <p:nvSpPr>
            <p:cNvPr id="9" name="Rectangle à coins arrondis 8"/>
            <p:cNvSpPr/>
            <p:nvPr/>
          </p:nvSpPr>
          <p:spPr bwMode="auto">
            <a:xfrm>
              <a:off x="539552" y="3660737"/>
              <a:ext cx="1260140" cy="372513"/>
            </a:xfrm>
            <a:prstGeom prst="roundRect">
              <a:avLst/>
            </a:prstGeom>
            <a:noFill/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400" i="0" dirty="0" smtClean="0">
                  <a:solidFill>
                    <a:srgbClr val="5C0F8C"/>
                  </a:solidFill>
                </a:rPr>
                <a:t>Energie</a:t>
              </a:r>
              <a:endParaRPr lang="fr-FR" sz="1400" i="0" dirty="0">
                <a:solidFill>
                  <a:srgbClr val="5C0F8C"/>
                </a:solidFill>
              </a:endParaRPr>
            </a:p>
          </p:txBody>
        </p:sp>
        <p:sp>
          <p:nvSpPr>
            <p:cNvPr id="10" name="Rectangle à coins arrondis 9"/>
            <p:cNvSpPr/>
            <p:nvPr/>
          </p:nvSpPr>
          <p:spPr bwMode="auto">
            <a:xfrm>
              <a:off x="611560" y="4437317"/>
              <a:ext cx="1260140" cy="372513"/>
            </a:xfrm>
            <a:prstGeom prst="roundRect">
              <a:avLst/>
            </a:prstGeom>
            <a:noFill/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400" i="0" dirty="0" smtClean="0">
                  <a:solidFill>
                    <a:srgbClr val="5C0F8C"/>
                  </a:solidFill>
                </a:rPr>
                <a:t>Chimie</a:t>
              </a:r>
              <a:endParaRPr lang="fr-FR" sz="1400" i="0" dirty="0">
                <a:solidFill>
                  <a:srgbClr val="5C0F8C"/>
                </a:solidFill>
              </a:endParaRPr>
            </a:p>
          </p:txBody>
        </p:sp>
        <p:sp>
          <p:nvSpPr>
            <p:cNvPr id="11" name="Rectangle à coins arrondis 10"/>
            <p:cNvSpPr/>
            <p:nvPr/>
          </p:nvSpPr>
          <p:spPr bwMode="auto">
            <a:xfrm>
              <a:off x="1079612" y="5176827"/>
              <a:ext cx="1260140" cy="372513"/>
            </a:xfrm>
            <a:prstGeom prst="roundRect">
              <a:avLst/>
            </a:prstGeom>
            <a:noFill/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400" i="0" dirty="0" smtClean="0">
                  <a:solidFill>
                    <a:srgbClr val="5C0F8C"/>
                  </a:solidFill>
                </a:rPr>
                <a:t>Matériaux</a:t>
              </a:r>
              <a:endParaRPr lang="fr-FR" sz="1400" i="0" dirty="0">
                <a:solidFill>
                  <a:srgbClr val="5C0F8C"/>
                </a:solidFill>
              </a:endParaRPr>
            </a:p>
          </p:txBody>
        </p:sp>
        <p:sp>
          <p:nvSpPr>
            <p:cNvPr id="12" name="Rectangle à coins arrondis 11"/>
            <p:cNvSpPr/>
            <p:nvPr/>
          </p:nvSpPr>
          <p:spPr bwMode="auto">
            <a:xfrm>
              <a:off x="107504" y="5908658"/>
              <a:ext cx="1914190" cy="372513"/>
            </a:xfrm>
            <a:prstGeom prst="roundRect">
              <a:avLst/>
            </a:prstGeom>
            <a:noFill/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0" dirty="0" smtClean="0">
                  <a:solidFill>
                    <a:srgbClr val="5C0F8C"/>
                  </a:solidFill>
                </a:rPr>
                <a:t>Sciences du vivant</a:t>
              </a:r>
              <a:endParaRPr lang="en-US" sz="1400" i="0" dirty="0">
                <a:solidFill>
                  <a:srgbClr val="5C0F8C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624282" y="3933770"/>
              <a:ext cx="908418" cy="876060"/>
            </a:xfrm>
            <a:prstGeom prst="rect">
              <a:avLst/>
            </a:prstGeom>
            <a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41000" r="-41000"/>
              </a:stretch>
            </a:blipFill>
            <a:effectLst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Rectangle 13"/>
            <p:cNvSpPr/>
            <p:nvPr/>
          </p:nvSpPr>
          <p:spPr>
            <a:xfrm>
              <a:off x="1771482" y="5722765"/>
              <a:ext cx="793187" cy="757516"/>
            </a:xfrm>
            <a:prstGeom prst="rect">
              <a:avLst/>
            </a:prstGeom>
            <a:blipFill rotWithShape="1">
              <a:blip r:embed="rId4"/>
              <a:stretch>
                <a:fillRect/>
              </a:stretch>
            </a:blipFill>
            <a:effectLst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Rectangle à coins arrondis 14"/>
            <p:cNvSpPr/>
            <p:nvPr/>
          </p:nvSpPr>
          <p:spPr bwMode="auto">
            <a:xfrm>
              <a:off x="345171" y="2996952"/>
              <a:ext cx="1346509" cy="372513"/>
            </a:xfrm>
            <a:prstGeom prst="roundRect">
              <a:avLst/>
            </a:prstGeom>
            <a:noFill/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400" i="0" dirty="0" smtClean="0">
                  <a:solidFill>
                    <a:srgbClr val="5C0F8C"/>
                  </a:solidFill>
                </a:rPr>
                <a:t>Astrophysique</a:t>
              </a:r>
              <a:endParaRPr lang="fr-FR" sz="1400" i="0" dirty="0">
                <a:solidFill>
                  <a:srgbClr val="5C0F8C"/>
                </a:solidFill>
              </a:endParaRPr>
            </a:p>
          </p:txBody>
        </p:sp>
        <p:sp>
          <p:nvSpPr>
            <p:cNvPr id="16" name="Ellipse 15"/>
            <p:cNvSpPr/>
            <p:nvPr/>
          </p:nvSpPr>
          <p:spPr>
            <a:xfrm>
              <a:off x="1614285" y="2592309"/>
              <a:ext cx="1018886" cy="909732"/>
            </a:xfrm>
            <a:prstGeom prst="ellipse">
              <a:avLst/>
            </a:prstGeom>
            <a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-2000" b="-2000"/>
              </a:stretch>
            </a:blipFill>
            <a:effectLst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pic>
          <p:nvPicPr>
            <p:cNvPr id="17" name="Image 16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44"/>
            <a:stretch/>
          </p:blipFill>
          <p:spPr>
            <a:xfrm>
              <a:off x="181091" y="1985232"/>
              <a:ext cx="996048" cy="944708"/>
            </a:xfrm>
            <a:prstGeom prst="rect">
              <a:avLst/>
            </a:prstGeom>
          </p:spPr>
        </p:pic>
        <p:sp>
          <p:nvSpPr>
            <p:cNvPr id="18" name="Rectangle à coins arrondis 17"/>
            <p:cNvSpPr/>
            <p:nvPr/>
          </p:nvSpPr>
          <p:spPr bwMode="auto">
            <a:xfrm>
              <a:off x="1151620" y="2261578"/>
              <a:ext cx="1260140" cy="372513"/>
            </a:xfrm>
            <a:prstGeom prst="roundRect">
              <a:avLst/>
            </a:prstGeom>
            <a:noFill/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400" i="0" dirty="0" smtClean="0">
                  <a:solidFill>
                    <a:srgbClr val="5C0F8C"/>
                  </a:solidFill>
                </a:rPr>
                <a:t>Climat</a:t>
              </a:r>
              <a:endParaRPr lang="fr-FR" sz="1400" i="0" dirty="0">
                <a:solidFill>
                  <a:srgbClr val="5C0F8C"/>
                </a:solidFill>
              </a:endParaRPr>
            </a:p>
          </p:txBody>
        </p:sp>
        <p:pic>
          <p:nvPicPr>
            <p:cNvPr id="19" name="Image 1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091" y="3367768"/>
              <a:ext cx="726048" cy="1016467"/>
            </a:xfrm>
            <a:prstGeom prst="rect">
              <a:avLst/>
            </a:prstGeom>
          </p:spPr>
        </p:pic>
        <p:pic>
          <p:nvPicPr>
            <p:cNvPr id="20" name="Image 19"/>
            <p:cNvPicPr>
              <a:picLocks noChangeAspect="1"/>
            </p:cNvPicPr>
            <p:nvPr/>
          </p:nvPicPr>
          <p:blipFill>
            <a:blip r:embed="rId8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025" y="4762594"/>
              <a:ext cx="1256009" cy="1022728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107504" y="1340768"/>
              <a:ext cx="2664296" cy="5328592"/>
            </a:xfrm>
            <a:prstGeom prst="rect">
              <a:avLst/>
            </a:prstGeom>
            <a:noFill/>
            <a:ln>
              <a:solidFill>
                <a:srgbClr val="5C0F8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fr-FR" sz="2400" b="1" dirty="0" smtClean="0">
                  <a:solidFill>
                    <a:srgbClr val="5C0F8C"/>
                  </a:solidFill>
                </a:rPr>
                <a:t>Pour la science</a:t>
              </a:r>
              <a:endParaRPr lang="fr-FR" sz="2400" b="1" dirty="0">
                <a:solidFill>
                  <a:srgbClr val="5C0F8C"/>
                </a:solidFill>
              </a:endParaRPr>
            </a:p>
          </p:txBody>
        </p:sp>
      </p:grpSp>
      <p:grpSp>
        <p:nvGrpSpPr>
          <p:cNvPr id="22" name="Grouper 21"/>
          <p:cNvGrpSpPr/>
          <p:nvPr/>
        </p:nvGrpSpPr>
        <p:grpSpPr>
          <a:xfrm>
            <a:off x="2791108" y="1220899"/>
            <a:ext cx="3329064" cy="5328592"/>
            <a:chOff x="2755104" y="1105665"/>
            <a:chExt cx="3329064" cy="5328592"/>
          </a:xfrm>
        </p:grpSpPr>
        <p:sp>
          <p:nvSpPr>
            <p:cNvPr id="23" name="Rectangle à coins arrondis 22"/>
            <p:cNvSpPr/>
            <p:nvPr/>
          </p:nvSpPr>
          <p:spPr bwMode="auto">
            <a:xfrm>
              <a:off x="4051249" y="1984693"/>
              <a:ext cx="1429032" cy="372513"/>
            </a:xfrm>
            <a:prstGeom prst="roundRect">
              <a:avLst/>
            </a:prstGeom>
            <a:noFill/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0" dirty="0" smtClean="0">
                  <a:solidFill>
                    <a:schemeClr val="accent5">
                      <a:lumMod val="50000"/>
                    </a:schemeClr>
                  </a:solidFill>
                </a:rPr>
                <a:t>Automobile</a:t>
              </a:r>
              <a:endParaRPr lang="en-US" sz="1400" i="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24" name="Rectangle à coins arrondis 23"/>
            <p:cNvSpPr/>
            <p:nvPr/>
          </p:nvSpPr>
          <p:spPr bwMode="auto">
            <a:xfrm>
              <a:off x="2755104" y="2720974"/>
              <a:ext cx="1561496" cy="372513"/>
            </a:xfrm>
            <a:prstGeom prst="roundRect">
              <a:avLst/>
            </a:prstGeom>
            <a:noFill/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400" i="0" dirty="0" smtClean="0">
                  <a:solidFill>
                    <a:schemeClr val="accent5">
                      <a:lumMod val="50000"/>
                    </a:schemeClr>
                  </a:solidFill>
                </a:rPr>
                <a:t>Aéronautique</a:t>
              </a:r>
              <a:endParaRPr lang="fr-FR" sz="1400" i="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25" name="Rectangle à coins arrondis 24"/>
            <p:cNvSpPr/>
            <p:nvPr/>
          </p:nvSpPr>
          <p:spPr bwMode="auto">
            <a:xfrm>
              <a:off x="3846453" y="3933056"/>
              <a:ext cx="1805667" cy="372513"/>
            </a:xfrm>
            <a:prstGeom prst="roundRect">
              <a:avLst/>
            </a:prstGeom>
            <a:noFill/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400" i="0" dirty="0" smtClean="0">
                  <a:solidFill>
                    <a:schemeClr val="accent5">
                      <a:lumMod val="50000"/>
                    </a:schemeClr>
                  </a:solidFill>
                </a:rPr>
                <a:t>Pharmacologie</a:t>
              </a:r>
              <a:endParaRPr lang="fr-FR" sz="1400" i="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26" name="Rectangle à coins arrondis 25"/>
            <p:cNvSpPr/>
            <p:nvPr/>
          </p:nvSpPr>
          <p:spPr bwMode="auto">
            <a:xfrm>
              <a:off x="2906941" y="4802798"/>
              <a:ext cx="1220806" cy="466985"/>
            </a:xfrm>
            <a:prstGeom prst="roundRect">
              <a:avLst/>
            </a:prstGeom>
            <a:noFill/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400" i="0" dirty="0" smtClean="0">
                  <a:solidFill>
                    <a:schemeClr val="accent5">
                      <a:lumMod val="50000"/>
                    </a:schemeClr>
                  </a:solidFill>
                </a:rPr>
                <a:t>Exploration pétrolière</a:t>
              </a:r>
              <a:endParaRPr lang="fr-FR" sz="1400" i="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pic>
          <p:nvPicPr>
            <p:cNvPr id="27" name="Image 26"/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1128" y="1884334"/>
              <a:ext cx="1292553" cy="700700"/>
            </a:xfrm>
            <a:prstGeom prst="rect">
              <a:avLst/>
            </a:prstGeom>
          </p:spPr>
        </p:pic>
        <p:pic>
          <p:nvPicPr>
            <p:cNvPr id="28" name="Image 27"/>
            <p:cNvPicPr>
              <a:picLocks noChangeAspect="1"/>
            </p:cNvPicPr>
            <p:nvPr/>
          </p:nvPicPr>
          <p:blipFill>
            <a:blip r:embed="rId10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6308" y="3454748"/>
              <a:ext cx="1281625" cy="900342"/>
            </a:xfrm>
            <a:prstGeom prst="rect">
              <a:avLst/>
            </a:prstGeom>
          </p:spPr>
        </p:pic>
        <p:pic>
          <p:nvPicPr>
            <p:cNvPr id="29" name="Picture 2" descr="Image generated by SU2 showing air pressure on the structure of a commercial airliner in flight."/>
            <p:cNvPicPr>
              <a:picLocks noChangeAspect="1" noChangeArrowheads="1"/>
            </p:cNvPicPr>
            <p:nvPr/>
          </p:nvPicPr>
          <p:blipFill rotWithShape="1">
            <a:blip r:embed="rId11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910"/>
            <a:stretch/>
          </p:blipFill>
          <p:spPr bwMode="auto">
            <a:xfrm>
              <a:off x="3740307" y="2564904"/>
              <a:ext cx="1579686" cy="10034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4"/>
            <p:cNvPicPr>
              <a:picLocks noChangeAspect="1" noChangeArrowheads="1"/>
            </p:cNvPicPr>
            <p:nvPr/>
          </p:nvPicPr>
          <p:blipFill>
            <a:blip r:embed="rId12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7745" y="4509120"/>
              <a:ext cx="1452367" cy="917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Image 30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97400" y="5499117"/>
              <a:ext cx="1219200" cy="810768"/>
            </a:xfrm>
            <a:prstGeom prst="rect">
              <a:avLst/>
            </a:prstGeom>
          </p:spPr>
        </p:pic>
        <p:sp>
          <p:nvSpPr>
            <p:cNvPr id="32" name="Rectangle à coins arrondis 31"/>
            <p:cNvSpPr/>
            <p:nvPr/>
          </p:nvSpPr>
          <p:spPr bwMode="auto">
            <a:xfrm>
              <a:off x="4278501" y="5716360"/>
              <a:ext cx="1805667" cy="372513"/>
            </a:xfrm>
            <a:prstGeom prst="roundRect">
              <a:avLst/>
            </a:prstGeom>
            <a:noFill/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400" i="0" dirty="0" smtClean="0">
                  <a:solidFill>
                    <a:schemeClr val="accent5">
                      <a:lumMod val="50000"/>
                    </a:schemeClr>
                  </a:solidFill>
                </a:rPr>
                <a:t>Médecine personnalisée</a:t>
              </a:r>
              <a:endParaRPr lang="fr-FR" sz="1400" i="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843808" y="1105665"/>
              <a:ext cx="2808312" cy="5328592"/>
            </a:xfrm>
            <a:prstGeom prst="rect">
              <a:avLst/>
            </a:prstGeom>
            <a:noFill/>
            <a:ln>
              <a:solidFill>
                <a:schemeClr val="accent5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fr-FR" sz="2400" b="1" dirty="0" smtClean="0">
                  <a:solidFill>
                    <a:schemeClr val="accent5">
                      <a:lumMod val="75000"/>
                    </a:schemeClr>
                  </a:solidFill>
                </a:rPr>
                <a:t>Pour l’innovation</a:t>
              </a:r>
              <a:endParaRPr lang="fr-FR" sz="24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grpSp>
        <p:nvGrpSpPr>
          <p:cNvPr id="34" name="Grouper 33"/>
          <p:cNvGrpSpPr/>
          <p:nvPr/>
        </p:nvGrpSpPr>
        <p:grpSpPr>
          <a:xfrm>
            <a:off x="5743178" y="1052736"/>
            <a:ext cx="3293318" cy="5328592"/>
            <a:chOff x="5743178" y="908720"/>
            <a:chExt cx="3293318" cy="5328592"/>
          </a:xfrm>
        </p:grpSpPr>
        <p:sp>
          <p:nvSpPr>
            <p:cNvPr id="35" name="Rectangle à coins arrondis 34"/>
            <p:cNvSpPr/>
            <p:nvPr/>
          </p:nvSpPr>
          <p:spPr bwMode="auto">
            <a:xfrm>
              <a:off x="6660232" y="2119437"/>
              <a:ext cx="1728192" cy="372513"/>
            </a:xfrm>
            <a:prstGeom prst="roundRect">
              <a:avLst/>
            </a:prstGeom>
            <a:noFill/>
            <a:ln w="3175">
              <a:noFill/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400" dirty="0" smtClean="0">
                  <a:solidFill>
                    <a:srgbClr val="2C74B5"/>
                  </a:solidFill>
                </a:rPr>
                <a:t>Risques naturels</a:t>
              </a:r>
              <a:endParaRPr lang="fr-FR" sz="1400" i="0" dirty="0">
                <a:solidFill>
                  <a:srgbClr val="2C74B5"/>
                </a:solidFill>
              </a:endParaRPr>
            </a:p>
          </p:txBody>
        </p:sp>
        <p:pic>
          <p:nvPicPr>
            <p:cNvPr id="36" name="Image 35"/>
            <p:cNvPicPr>
              <a:picLocks noChangeAspect="1"/>
            </p:cNvPicPr>
            <p:nvPr/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3917" y="1965731"/>
              <a:ext cx="1069876" cy="964209"/>
            </a:xfrm>
            <a:prstGeom prst="rect">
              <a:avLst/>
            </a:prstGeom>
          </p:spPr>
        </p:pic>
        <p:sp>
          <p:nvSpPr>
            <p:cNvPr id="37" name="Rectangle à coins arrondis 36"/>
            <p:cNvSpPr/>
            <p:nvPr/>
          </p:nvSpPr>
          <p:spPr bwMode="auto">
            <a:xfrm>
              <a:off x="5743178" y="3165115"/>
              <a:ext cx="1728192" cy="372513"/>
            </a:xfrm>
            <a:prstGeom prst="roundRect">
              <a:avLst/>
            </a:prstGeom>
            <a:noFill/>
            <a:ln w="3175">
              <a:noFill/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400" dirty="0" smtClean="0">
                  <a:solidFill>
                    <a:srgbClr val="2C74B5"/>
                  </a:solidFill>
                </a:rPr>
                <a:t>Risques biologiques et épidémiologiques</a:t>
              </a:r>
              <a:endParaRPr lang="fr-FR" sz="1400" i="0" dirty="0">
                <a:solidFill>
                  <a:srgbClr val="2C74B5"/>
                </a:solidFill>
              </a:endParaRPr>
            </a:p>
          </p:txBody>
        </p:sp>
        <p:pic>
          <p:nvPicPr>
            <p:cNvPr id="38" name="Image 37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14375" y="2960662"/>
              <a:ext cx="1532651" cy="780517"/>
            </a:xfrm>
            <a:prstGeom prst="rect">
              <a:avLst/>
            </a:prstGeom>
          </p:spPr>
        </p:pic>
        <p:sp>
          <p:nvSpPr>
            <p:cNvPr id="39" name="Rectangle à coins arrondis 38"/>
            <p:cNvSpPr/>
            <p:nvPr/>
          </p:nvSpPr>
          <p:spPr bwMode="auto">
            <a:xfrm>
              <a:off x="7308304" y="4302861"/>
              <a:ext cx="1728192" cy="372513"/>
            </a:xfrm>
            <a:prstGeom prst="roundRect">
              <a:avLst/>
            </a:prstGeom>
            <a:noFill/>
            <a:ln w="3175">
              <a:noFill/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400" dirty="0" smtClean="0">
                  <a:solidFill>
                    <a:srgbClr val="2C74B5"/>
                  </a:solidFill>
                </a:rPr>
                <a:t>Impact des activités industrielles</a:t>
              </a:r>
              <a:endParaRPr lang="fr-FR" sz="1400" i="0" dirty="0">
                <a:solidFill>
                  <a:srgbClr val="2C74B5"/>
                </a:solidFill>
              </a:endParaRPr>
            </a:p>
          </p:txBody>
        </p:sp>
        <p:pic>
          <p:nvPicPr>
            <p:cNvPr id="40" name="Image 39"/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8923" b="33734"/>
            <a:stretch/>
          </p:blipFill>
          <p:spPr>
            <a:xfrm>
              <a:off x="5857877" y="3990495"/>
              <a:ext cx="1450427" cy="1052280"/>
            </a:xfrm>
            <a:prstGeom prst="rect">
              <a:avLst/>
            </a:prstGeom>
          </p:spPr>
        </p:pic>
        <p:sp>
          <p:nvSpPr>
            <p:cNvPr id="41" name="Rectangle à coins arrondis 40"/>
            <p:cNvSpPr/>
            <p:nvPr/>
          </p:nvSpPr>
          <p:spPr bwMode="auto">
            <a:xfrm>
              <a:off x="6228184" y="5517232"/>
              <a:ext cx="1728192" cy="372513"/>
            </a:xfrm>
            <a:prstGeom prst="roundRect">
              <a:avLst/>
            </a:prstGeom>
            <a:noFill/>
            <a:ln w="3175">
              <a:noFill/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400" dirty="0" smtClean="0">
                  <a:solidFill>
                    <a:srgbClr val="2C74B5"/>
                  </a:solidFill>
                </a:rPr>
                <a:t>Sécurité</a:t>
              </a:r>
              <a:endParaRPr lang="fr-FR" sz="1400" i="0" dirty="0">
                <a:solidFill>
                  <a:srgbClr val="2C74B5"/>
                </a:solidFill>
              </a:endParaRPr>
            </a:p>
          </p:txBody>
        </p:sp>
        <p:pic>
          <p:nvPicPr>
            <p:cNvPr id="42" name="Image 41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8304" y="5229200"/>
              <a:ext cx="1073118" cy="865098"/>
            </a:xfrm>
            <a:prstGeom prst="rect">
              <a:avLst/>
            </a:prstGeom>
          </p:spPr>
        </p:pic>
        <p:sp>
          <p:nvSpPr>
            <p:cNvPr id="43" name="Rectangle 42"/>
            <p:cNvSpPr/>
            <p:nvPr/>
          </p:nvSpPr>
          <p:spPr>
            <a:xfrm>
              <a:off x="5796136" y="908720"/>
              <a:ext cx="3168352" cy="5328592"/>
            </a:xfrm>
            <a:prstGeom prst="rect">
              <a:avLst/>
            </a:prstGeom>
            <a:noFill/>
            <a:ln>
              <a:solidFill>
                <a:srgbClr val="2C74B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fr-FR" sz="2400" b="1" dirty="0" smtClean="0">
                  <a:solidFill>
                    <a:srgbClr val="2C74B5"/>
                  </a:solidFill>
                </a:rPr>
                <a:t>Pour l’aide à la décision</a:t>
              </a:r>
              <a:endParaRPr lang="fr-FR" sz="2400" b="1" dirty="0">
                <a:solidFill>
                  <a:srgbClr val="2C74B5"/>
                </a:solidFill>
              </a:endParaRPr>
            </a:p>
          </p:txBody>
        </p:sp>
      </p:grpSp>
      <p:sp>
        <p:nvSpPr>
          <p:cNvPr id="46" name="Espace réservé du numéro de diapositive 4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F7B68-FC32-4E35-9CDA-1CB03524C245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45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1277938" y="573088"/>
            <a:ext cx="185737" cy="338137"/>
          </a:xfrm>
        </p:spPr>
        <p:txBody>
          <a:bodyPr/>
          <a:lstStyle/>
          <a:p>
            <a:r>
              <a:rPr lang="fr-FR" sz="1600" dirty="0" smtClean="0"/>
              <a:t>Le calcul intensif, </a:t>
            </a:r>
            <a:r>
              <a:rPr lang="fr-FR" sz="1600" dirty="0" smtClean="0">
                <a:solidFill>
                  <a:srgbClr val="FF0000"/>
                </a:solidFill>
              </a:rPr>
              <a:t>un </a:t>
            </a:r>
            <a:r>
              <a:rPr lang="fr-FR" sz="1600" u="sng" dirty="0" smtClean="0">
                <a:solidFill>
                  <a:srgbClr val="FF0000"/>
                </a:solidFill>
              </a:rPr>
              <a:t>outil</a:t>
            </a:r>
            <a:r>
              <a:rPr lang="fr-FR" sz="1600" dirty="0" smtClean="0">
                <a:solidFill>
                  <a:srgbClr val="FF0000"/>
                </a:solidFill>
              </a:rPr>
              <a:t> stratégique indispensable </a:t>
            </a:r>
          </a:p>
          <a:p>
            <a:r>
              <a:rPr lang="fr-FR" sz="1600" dirty="0" smtClean="0">
                <a:solidFill>
                  <a:srgbClr val="FF0000"/>
                </a:solidFill>
              </a:rPr>
              <a:t>pour le traitement de données massives</a:t>
            </a:r>
            <a:endParaRPr lang="fr-FR" sz="1600" dirty="0">
              <a:solidFill>
                <a:srgbClr val="FF0000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Présentation GENCI 6-09-2017</a:t>
            </a:r>
            <a:endParaRPr lang="fr-FR" dirty="0"/>
          </a:p>
        </p:txBody>
      </p:sp>
      <p:sp>
        <p:nvSpPr>
          <p:cNvPr id="47" name="Rectangle à coins arrondis 46"/>
          <p:cNvSpPr/>
          <p:nvPr/>
        </p:nvSpPr>
        <p:spPr bwMode="auto">
          <a:xfrm>
            <a:off x="148369" y="6346764"/>
            <a:ext cx="2590710" cy="273264"/>
          </a:xfrm>
          <a:prstGeom prst="round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i="0" dirty="0" smtClean="0">
                <a:solidFill>
                  <a:srgbClr val="5C0F8C"/>
                </a:solidFill>
              </a:rPr>
              <a:t>Sciences </a:t>
            </a:r>
            <a:r>
              <a:rPr lang="en-US" sz="1400" i="0" dirty="0" err="1" smtClean="0">
                <a:solidFill>
                  <a:srgbClr val="5C0F8C"/>
                </a:solidFill>
              </a:rPr>
              <a:t>Humaines</a:t>
            </a:r>
            <a:r>
              <a:rPr lang="en-US" sz="1400" i="0" dirty="0" smtClean="0">
                <a:solidFill>
                  <a:srgbClr val="5C0F8C"/>
                </a:solidFill>
              </a:rPr>
              <a:t> </a:t>
            </a:r>
            <a:r>
              <a:rPr lang="en-US" sz="1400" dirty="0" smtClean="0">
                <a:solidFill>
                  <a:srgbClr val="5C0F8C"/>
                </a:solidFill>
              </a:rPr>
              <a:t>&amp; </a:t>
            </a:r>
            <a:r>
              <a:rPr lang="en-US" sz="1400" dirty="0" err="1" smtClean="0">
                <a:solidFill>
                  <a:srgbClr val="5C0F8C"/>
                </a:solidFill>
              </a:rPr>
              <a:t>sociales</a:t>
            </a:r>
            <a:endParaRPr lang="en-US" sz="1400" i="0" dirty="0">
              <a:solidFill>
                <a:srgbClr val="5C0F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31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5718" y="3749116"/>
            <a:ext cx="2818850" cy="2743544"/>
          </a:xfrm>
          <a:prstGeom prst="rect">
            <a:avLst/>
          </a:prstGeom>
        </p:spPr>
      </p:pic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269920" y="185173"/>
            <a:ext cx="5824697" cy="461665"/>
          </a:xfrm>
        </p:spPr>
        <p:txBody>
          <a:bodyPr/>
          <a:lstStyle/>
          <a:p>
            <a:r>
              <a:rPr lang="fr-FR" dirty="0" smtClean="0"/>
              <a:t>demain, quelles perspectives ?  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467544" y="4028281"/>
            <a:ext cx="5007439" cy="138499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endParaRPr lang="fr-FR" sz="1600" b="1" dirty="0" smtClean="0">
              <a:solidFill>
                <a:schemeClr val="accent4"/>
              </a:solidFill>
            </a:endParaRPr>
          </a:p>
          <a:p>
            <a:pPr algn="just"/>
            <a:endParaRPr lang="fr-FR" sz="1600" b="1" dirty="0">
              <a:solidFill>
                <a:schemeClr val="accent4"/>
              </a:solidFill>
            </a:endParaRPr>
          </a:p>
          <a:p>
            <a:pPr algn="just"/>
            <a:r>
              <a:rPr lang="fr-FR" sz="1600" b="1" dirty="0" smtClean="0">
                <a:solidFill>
                  <a:schemeClr val="accent4"/>
                </a:solidFill>
              </a:rPr>
              <a:t>Un grand défi à relever : intégration HPC, </a:t>
            </a:r>
            <a:r>
              <a:rPr lang="fr-FR" sz="1600" b="1" dirty="0" err="1" smtClean="0">
                <a:solidFill>
                  <a:schemeClr val="accent4"/>
                </a:solidFill>
              </a:rPr>
              <a:t>Big</a:t>
            </a:r>
            <a:r>
              <a:rPr lang="fr-FR" sz="1600" b="1" dirty="0" smtClean="0">
                <a:solidFill>
                  <a:schemeClr val="accent4"/>
                </a:solidFill>
              </a:rPr>
              <a:t> Data, services, grilles </a:t>
            </a:r>
            <a:r>
              <a:rPr lang="fr-FR" sz="1600" b="1" dirty="0">
                <a:solidFill>
                  <a:schemeClr val="accent4"/>
                </a:solidFill>
              </a:rPr>
              <a:t>/</a:t>
            </a:r>
            <a:r>
              <a:rPr lang="fr-FR" sz="1600" b="1" dirty="0" smtClean="0">
                <a:solidFill>
                  <a:schemeClr val="accent4"/>
                </a:solidFill>
              </a:rPr>
              <a:t>cloud et réseau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fr-FR" sz="2000" b="1" dirty="0">
              <a:solidFill>
                <a:schemeClr val="accent4"/>
              </a:solidFill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322991" y="2008219"/>
            <a:ext cx="8409093" cy="165912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/>
              <a:buChar char="•"/>
            </a:pPr>
            <a:r>
              <a:rPr lang="fr-FR" sz="1100" b="1" dirty="0" smtClean="0"/>
              <a:t>Climatologie</a:t>
            </a:r>
            <a:r>
              <a:rPr lang="fr-FR" sz="1100" dirty="0" smtClean="0"/>
              <a:t> : 6</a:t>
            </a:r>
            <a:r>
              <a:rPr lang="fr-FR" sz="1100" baseline="30000" dirty="0" smtClean="0"/>
              <a:t>e</a:t>
            </a:r>
            <a:r>
              <a:rPr lang="fr-FR" sz="1100" dirty="0" smtClean="0"/>
              <a:t> campagne du </a:t>
            </a:r>
            <a:r>
              <a:rPr lang="fr-FR" sz="1100" b="1" dirty="0" smtClean="0">
                <a:solidFill>
                  <a:srgbClr val="FF0000"/>
                </a:solidFill>
              </a:rPr>
              <a:t>GIEC</a:t>
            </a:r>
            <a:r>
              <a:rPr lang="fr-FR" sz="1100" dirty="0" smtClean="0">
                <a:solidFill>
                  <a:srgbClr val="FF0000"/>
                </a:solidFill>
              </a:rPr>
              <a:t> </a:t>
            </a:r>
            <a:r>
              <a:rPr lang="fr-FR" sz="1100" dirty="0" smtClean="0"/>
              <a:t>et modèles </a:t>
            </a:r>
            <a:r>
              <a:rPr lang="fr-FR" sz="1100" dirty="0"/>
              <a:t>climatiques globaux à la résolution kilométrique </a:t>
            </a:r>
            <a:endParaRPr lang="fr-FR" sz="1100" dirty="0" smtClean="0"/>
          </a:p>
          <a:p>
            <a:pPr marL="285750" indent="-285750">
              <a:buFont typeface="Arial"/>
              <a:buChar char="•"/>
            </a:pPr>
            <a:r>
              <a:rPr lang="fr-FR" sz="1100" b="1" dirty="0" smtClean="0"/>
              <a:t>Combustion </a:t>
            </a:r>
            <a:r>
              <a:rPr lang="fr-FR" sz="1100" dirty="0" smtClean="0"/>
              <a:t>: simulation LES complète d’une turbine </a:t>
            </a:r>
          </a:p>
          <a:p>
            <a:pPr marL="285750" indent="-285750">
              <a:buFont typeface="Arial"/>
              <a:buChar char="•"/>
            </a:pPr>
            <a:r>
              <a:rPr lang="fr-FR" sz="1100" b="1" dirty="0" smtClean="0"/>
              <a:t>Aide à la décision </a:t>
            </a:r>
            <a:r>
              <a:rPr lang="fr-FR" sz="1100" dirty="0" smtClean="0"/>
              <a:t>: modélisation temps réel d’un feu de forêt, imagerie </a:t>
            </a:r>
            <a:r>
              <a:rPr lang="fr-FR" sz="1100" dirty="0"/>
              <a:t>sismique haute résolution du </a:t>
            </a:r>
            <a:r>
              <a:rPr lang="fr-FR" sz="1100" dirty="0" smtClean="0"/>
              <a:t>globe</a:t>
            </a:r>
          </a:p>
          <a:p>
            <a:pPr marL="285750" indent="-285750">
              <a:buFont typeface="Arial"/>
              <a:buChar char="•"/>
            </a:pPr>
            <a:r>
              <a:rPr lang="fr-FR" sz="1100" b="1" dirty="0" smtClean="0"/>
              <a:t>Instrumentation</a:t>
            </a:r>
            <a:r>
              <a:rPr lang="fr-FR" sz="1100" dirty="0" smtClean="0"/>
              <a:t> : exploiter données des futurs grands instruments (</a:t>
            </a:r>
            <a:r>
              <a:rPr lang="fr-FR" sz="1100" b="1" dirty="0" smtClean="0">
                <a:solidFill>
                  <a:srgbClr val="FF0000"/>
                </a:solidFill>
              </a:rPr>
              <a:t>ITER</a:t>
            </a:r>
            <a:r>
              <a:rPr lang="fr-FR" sz="1100" dirty="0" smtClean="0"/>
              <a:t>, </a:t>
            </a:r>
            <a:r>
              <a:rPr lang="fr-FR" sz="1100" b="1" dirty="0" smtClean="0">
                <a:solidFill>
                  <a:srgbClr val="FF0000"/>
                </a:solidFill>
              </a:rPr>
              <a:t>EUCLID</a:t>
            </a:r>
            <a:r>
              <a:rPr lang="fr-FR" sz="1100" dirty="0" smtClean="0"/>
              <a:t>, e-VLT, SWOT, </a:t>
            </a:r>
            <a:r>
              <a:rPr lang="fr-FR" sz="1100" b="1" dirty="0" smtClean="0">
                <a:solidFill>
                  <a:srgbClr val="FF0000"/>
                </a:solidFill>
              </a:rPr>
              <a:t>SKA</a:t>
            </a:r>
            <a:r>
              <a:rPr lang="fr-FR" sz="1100" dirty="0" smtClean="0"/>
              <a:t>, APOLLON…)</a:t>
            </a:r>
          </a:p>
          <a:p>
            <a:pPr marL="285750" indent="-285750">
              <a:buFont typeface="Arial"/>
              <a:buChar char="•"/>
            </a:pPr>
            <a:r>
              <a:rPr lang="fr-FR" sz="1100" b="1" dirty="0" smtClean="0"/>
              <a:t>Santé</a:t>
            </a:r>
            <a:r>
              <a:rPr lang="fr-FR" sz="1100" dirty="0" smtClean="0"/>
              <a:t> : </a:t>
            </a:r>
            <a:r>
              <a:rPr lang="fr-FR" sz="1100" b="1" dirty="0" smtClean="0">
                <a:solidFill>
                  <a:srgbClr val="FF0000"/>
                </a:solidFill>
              </a:rPr>
              <a:t>modélisation cerveau (HBP) </a:t>
            </a:r>
            <a:r>
              <a:rPr lang="fr-FR" sz="1100" dirty="0" smtClean="0"/>
              <a:t>ou cœur, médecine personnalisée </a:t>
            </a:r>
          </a:p>
          <a:p>
            <a:pPr marL="285750" indent="-285750">
              <a:buFont typeface="Arial"/>
              <a:buChar char="•"/>
            </a:pPr>
            <a:r>
              <a:rPr lang="fr-FR" sz="1100" b="1" dirty="0" smtClean="0"/>
              <a:t>Matériaux</a:t>
            </a:r>
            <a:r>
              <a:rPr lang="fr-FR" sz="1100" dirty="0" smtClean="0"/>
              <a:t> : nouveaux matériaux et nanotechnologies</a:t>
            </a:r>
          </a:p>
          <a:p>
            <a:pPr marL="285750" indent="-285750">
              <a:buFont typeface="Arial"/>
              <a:buChar char="•"/>
            </a:pPr>
            <a:r>
              <a:rPr lang="fr-FR" sz="1100" dirty="0" smtClean="0"/>
              <a:t>…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442055" y="1137509"/>
            <a:ext cx="88569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Ø"/>
            </a:pPr>
            <a:r>
              <a:rPr lang="fr-FR" sz="1600" b="1" dirty="0" smtClean="0">
                <a:solidFill>
                  <a:srgbClr val="5C0F8C"/>
                </a:solidFill>
              </a:rPr>
              <a:t>Des défis scientifiques majeurs</a:t>
            </a:r>
          </a:p>
          <a:p>
            <a:pPr marL="342900" indent="-342900">
              <a:buFont typeface="Wingdings" charset="2"/>
              <a:buChar char="Ø"/>
            </a:pPr>
            <a:r>
              <a:rPr lang="fr-FR" sz="1600" b="1" dirty="0" smtClean="0">
                <a:solidFill>
                  <a:srgbClr val="5C0F8C"/>
                </a:solidFill>
              </a:rPr>
              <a:t>De </a:t>
            </a:r>
            <a:r>
              <a:rPr lang="fr-FR" sz="1600" b="1" dirty="0">
                <a:solidFill>
                  <a:srgbClr val="5C0F8C"/>
                </a:solidFill>
              </a:rPr>
              <a:t>forts enjeux sociaux, </a:t>
            </a:r>
            <a:r>
              <a:rPr lang="fr-FR" sz="1600" b="1" dirty="0" smtClean="0">
                <a:solidFill>
                  <a:srgbClr val="5C0F8C"/>
                </a:solidFill>
              </a:rPr>
              <a:t>sociétaux et </a:t>
            </a:r>
            <a:r>
              <a:rPr lang="fr-FR" sz="1600" b="1" dirty="0">
                <a:solidFill>
                  <a:srgbClr val="5C0F8C"/>
                </a:solidFill>
              </a:rPr>
              <a:t>économiques</a:t>
            </a:r>
          </a:p>
          <a:p>
            <a:pPr marL="342900" indent="-342900">
              <a:buFont typeface="Wingdings" charset="2"/>
              <a:buChar char="Ø"/>
            </a:pPr>
            <a:r>
              <a:rPr lang="fr-FR" sz="1600" b="1" dirty="0" smtClean="0">
                <a:solidFill>
                  <a:srgbClr val="5C0F8C"/>
                </a:solidFill>
              </a:rPr>
              <a:t>Des </a:t>
            </a:r>
            <a:r>
              <a:rPr lang="fr-FR" sz="1600" b="1" dirty="0">
                <a:solidFill>
                  <a:srgbClr val="5C0F8C"/>
                </a:solidFill>
              </a:rPr>
              <a:t>besoins  croissants en </a:t>
            </a:r>
            <a:r>
              <a:rPr lang="fr-FR" sz="1600" b="1" dirty="0" smtClean="0">
                <a:solidFill>
                  <a:srgbClr val="5C0F8C"/>
                </a:solidFill>
              </a:rPr>
              <a:t>puissance de </a:t>
            </a:r>
            <a:r>
              <a:rPr lang="fr-FR" sz="1600" b="1" dirty="0">
                <a:solidFill>
                  <a:srgbClr val="5C0F8C"/>
                </a:solidFill>
              </a:rPr>
              <a:t>calcul, stockage et traitement </a:t>
            </a:r>
            <a:r>
              <a:rPr lang="fr-FR" sz="1600" b="1" dirty="0" smtClean="0">
                <a:solidFill>
                  <a:srgbClr val="5C0F8C"/>
                </a:solidFill>
              </a:rPr>
              <a:t>des </a:t>
            </a:r>
            <a:r>
              <a:rPr lang="fr-FR" sz="1600" b="1" dirty="0">
                <a:solidFill>
                  <a:srgbClr val="5C0F8C"/>
                </a:solidFill>
              </a:rPr>
              <a:t>données</a:t>
            </a:r>
          </a:p>
        </p:txBody>
      </p:sp>
      <p:sp>
        <p:nvSpPr>
          <p:cNvPr id="17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1278255" y="572823"/>
            <a:ext cx="4362092" cy="369332"/>
          </a:xfrm>
        </p:spPr>
        <p:txBody>
          <a:bodyPr/>
          <a:lstStyle/>
          <a:p>
            <a:r>
              <a:rPr lang="fr-FR" sz="1800" dirty="0" smtClean="0"/>
              <a:t>Les enjeux de la révolution numérique</a:t>
            </a:r>
            <a:endParaRPr lang="fr-FR" sz="1800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F7B68-FC32-4E35-9CDA-1CB03524C245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Présentation GENCI 6-09-2017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6361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269920" y="185173"/>
            <a:ext cx="7527086" cy="461665"/>
          </a:xfrm>
        </p:spPr>
        <p:txBody>
          <a:bodyPr/>
          <a:lstStyle/>
          <a:p>
            <a:r>
              <a:rPr lang="fr-FR" dirty="0" smtClean="0"/>
              <a:t>Ecosystème du calcul intensif en </a:t>
            </a:r>
            <a:r>
              <a:rPr lang="fr-FR" dirty="0" err="1" smtClean="0"/>
              <a:t>france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4720254" y="5794915"/>
            <a:ext cx="41764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F08A00"/>
                </a:solidFill>
              </a:rPr>
              <a:t>sur financement	       dans cadre</a:t>
            </a:r>
            <a:endParaRPr lang="fr-FR" sz="1400" b="1" dirty="0">
              <a:solidFill>
                <a:srgbClr val="F08A00"/>
              </a:solidFill>
            </a:endParaRPr>
          </a:p>
        </p:txBody>
      </p:sp>
      <p:pic>
        <p:nvPicPr>
          <p:cNvPr id="8" name="Image 7" descr="invest_avenir_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564" y="5616904"/>
            <a:ext cx="684938" cy="690166"/>
          </a:xfrm>
          <a:prstGeom prst="rect">
            <a:avLst/>
          </a:prstGeom>
        </p:spPr>
      </p:pic>
      <p:pic>
        <p:nvPicPr>
          <p:cNvPr id="9" name="Image 8" descr="Industrie-Futu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453" y="5654917"/>
            <a:ext cx="666780" cy="614140"/>
          </a:xfrm>
          <a:prstGeom prst="rect">
            <a:avLst/>
          </a:prstGeom>
        </p:spPr>
      </p:pic>
      <p:grpSp>
        <p:nvGrpSpPr>
          <p:cNvPr id="10" name="Grouper 9"/>
          <p:cNvGrpSpPr/>
          <p:nvPr/>
        </p:nvGrpSpPr>
        <p:grpSpPr>
          <a:xfrm>
            <a:off x="-85736" y="1270493"/>
            <a:ext cx="7756552" cy="3816401"/>
            <a:chOff x="-85736" y="1630533"/>
            <a:chExt cx="7756552" cy="3816401"/>
          </a:xfrm>
        </p:grpSpPr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4019" y="1630533"/>
              <a:ext cx="4867922" cy="3816401"/>
            </a:xfrm>
            <a:prstGeom prst="rect">
              <a:avLst/>
            </a:prstGeom>
          </p:spPr>
        </p:pic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6176" y="1849875"/>
              <a:ext cx="1512168" cy="1097722"/>
            </a:xfrm>
            <a:prstGeom prst="rect">
              <a:avLst/>
            </a:prstGeom>
          </p:spPr>
        </p:pic>
        <p:sp>
          <p:nvSpPr>
            <p:cNvPr id="13" name="ZoneTexte 12"/>
            <p:cNvSpPr txBox="1"/>
            <p:nvPr/>
          </p:nvSpPr>
          <p:spPr>
            <a:xfrm>
              <a:off x="4139952" y="2204864"/>
              <a:ext cx="230425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b="1" dirty="0" smtClean="0">
                  <a:solidFill>
                    <a:srgbClr val="96AA2E"/>
                  </a:solidFill>
                </a:rPr>
                <a:t>Gouvernance </a:t>
              </a:r>
            </a:p>
            <a:p>
              <a:pPr algn="ctr"/>
              <a:r>
                <a:rPr lang="fr-FR" sz="1400" b="1" u="sng" dirty="0" smtClean="0">
                  <a:solidFill>
                    <a:srgbClr val="96AA2E"/>
                  </a:solidFill>
                </a:rPr>
                <a:t>Intergouvernementale</a:t>
              </a:r>
              <a:endParaRPr lang="fr-FR" sz="1400" b="1" u="sng" dirty="0">
                <a:solidFill>
                  <a:srgbClr val="96AA2E"/>
                </a:solidFill>
              </a:endParaRPr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4755666" y="3356992"/>
              <a:ext cx="22322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b="1" dirty="0" smtClean="0">
                  <a:solidFill>
                    <a:srgbClr val="3AA89B"/>
                  </a:solidFill>
                </a:rPr>
                <a:t>Gouvernance </a:t>
              </a:r>
            </a:p>
            <a:p>
              <a:pPr algn="ctr"/>
              <a:r>
                <a:rPr lang="fr-FR" sz="1400" b="1" dirty="0" smtClean="0">
                  <a:solidFill>
                    <a:srgbClr val="3AA89B"/>
                  </a:solidFill>
                </a:rPr>
                <a:t>nationale</a:t>
              </a:r>
              <a:endParaRPr lang="fr-FR" sz="1400" b="1" dirty="0">
                <a:solidFill>
                  <a:srgbClr val="3AA89B"/>
                </a:solidFill>
              </a:endParaRPr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5364088" y="4365104"/>
              <a:ext cx="19442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b="1" dirty="0" smtClean="0">
                  <a:solidFill>
                    <a:schemeClr val="accent4">
                      <a:lumMod val="75000"/>
                    </a:schemeClr>
                  </a:solidFill>
                </a:rPr>
                <a:t>Gouvernances </a:t>
              </a:r>
            </a:p>
            <a:p>
              <a:pPr algn="ctr"/>
              <a:r>
                <a:rPr lang="fr-FR" sz="1400" b="1" dirty="0" smtClean="0">
                  <a:solidFill>
                    <a:schemeClr val="accent4">
                      <a:lumMod val="75000"/>
                    </a:schemeClr>
                  </a:solidFill>
                </a:rPr>
                <a:t>  régionales</a:t>
              </a:r>
              <a:endParaRPr lang="fr-FR" sz="1400" b="1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pic>
          <p:nvPicPr>
            <p:cNvPr id="17" name="Image 16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6256" y="4307408"/>
              <a:ext cx="794560" cy="705768"/>
            </a:xfrm>
            <a:prstGeom prst="rect">
              <a:avLst/>
            </a:prstGeom>
          </p:spPr>
        </p:pic>
        <p:sp>
          <p:nvSpPr>
            <p:cNvPr id="18" name="ZoneTexte 17"/>
            <p:cNvSpPr txBox="1"/>
            <p:nvPr/>
          </p:nvSpPr>
          <p:spPr>
            <a:xfrm>
              <a:off x="-85736" y="3713085"/>
              <a:ext cx="1370768" cy="307777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r"/>
              <a:r>
                <a:rPr lang="fr-FR" sz="1400" b="1" dirty="0" smtClean="0">
                  <a:solidFill>
                    <a:schemeClr val="accent4">
                      <a:lumMod val="75000"/>
                    </a:schemeClr>
                  </a:solidFill>
                </a:rPr>
                <a:t>&lt; 1 Pflop/s</a:t>
              </a:r>
              <a:endParaRPr lang="fr-FR" sz="1400" b="1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1356834" y="1769215"/>
              <a:ext cx="1370767" cy="307777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r"/>
              <a:r>
                <a:rPr lang="fr-FR" sz="1400" b="1" dirty="0" smtClean="0">
                  <a:solidFill>
                    <a:schemeClr val="accent5">
                      <a:lumMod val="75000"/>
                    </a:schemeClr>
                  </a:solidFill>
                </a:rPr>
                <a:t>&gt; 10 Pflop/s</a:t>
              </a:r>
              <a:endParaRPr lang="fr-FR" sz="14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162620" y="2720472"/>
              <a:ext cx="1858946" cy="307777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r"/>
              <a:r>
                <a:rPr lang="fr-FR" sz="1400" b="1" smtClean="0">
                  <a:solidFill>
                    <a:srgbClr val="3AA89B"/>
                  </a:solidFill>
                </a:rPr>
                <a:t>Jusqu’à 10 </a:t>
              </a:r>
              <a:r>
                <a:rPr lang="fr-FR" sz="1400" b="1" dirty="0" smtClean="0">
                  <a:solidFill>
                    <a:srgbClr val="3AA89B"/>
                  </a:solidFill>
                </a:rPr>
                <a:t>Pflop/s </a:t>
              </a:r>
              <a:endParaRPr lang="fr-FR" sz="1400" b="1" dirty="0">
                <a:solidFill>
                  <a:srgbClr val="3AA89B"/>
                </a:solidFill>
              </a:endParaRPr>
            </a:p>
          </p:txBody>
        </p:sp>
        <p:cxnSp>
          <p:nvCxnSpPr>
            <p:cNvPr id="26" name="Connecteur droit avec flèche 25"/>
            <p:cNvCxnSpPr/>
            <p:nvPr/>
          </p:nvCxnSpPr>
          <p:spPr>
            <a:xfrm flipV="1">
              <a:off x="1143174" y="1666131"/>
              <a:ext cx="2016224" cy="2770982"/>
            </a:xfrm>
            <a:prstGeom prst="straightConnector1">
              <a:avLst/>
            </a:prstGeom>
            <a:ln w="38100">
              <a:solidFill>
                <a:schemeClr val="bg1">
                  <a:lumMod val="50000"/>
                </a:schemeClr>
              </a:solidFill>
              <a:prstDash val="sysDot"/>
              <a:headEnd type="diamond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4" name="Image 33" descr="Logo_Genci_Carré_couleur_sansombre.jpg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4208" y="3140968"/>
              <a:ext cx="799111" cy="981968"/>
            </a:xfrm>
            <a:prstGeom prst="rect">
              <a:avLst/>
            </a:prstGeom>
          </p:spPr>
        </p:pic>
      </p:grpSp>
      <p:pic>
        <p:nvPicPr>
          <p:cNvPr id="37" name="Image 3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0196" y="5713554"/>
            <a:ext cx="1286418" cy="518314"/>
          </a:xfrm>
          <a:prstGeom prst="rect">
            <a:avLst/>
          </a:prstGeom>
        </p:spPr>
      </p:pic>
      <p:pic>
        <p:nvPicPr>
          <p:cNvPr id="38" name="Image 3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414" y="5757842"/>
            <a:ext cx="891054" cy="352630"/>
          </a:xfrm>
          <a:prstGeom prst="rect">
            <a:avLst/>
          </a:prstGeom>
        </p:spPr>
      </p:pic>
      <p:pic>
        <p:nvPicPr>
          <p:cNvPr id="39" name="Image 3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92" y="5801246"/>
            <a:ext cx="1165411" cy="291352"/>
          </a:xfrm>
          <a:prstGeom prst="rect">
            <a:avLst/>
          </a:prstGeom>
        </p:spPr>
      </p:pic>
      <p:sp>
        <p:nvSpPr>
          <p:cNvPr id="40" name="ZoneTexte 39"/>
          <p:cNvSpPr txBox="1"/>
          <p:nvPr/>
        </p:nvSpPr>
        <p:spPr>
          <a:xfrm>
            <a:off x="1573833" y="5765161"/>
            <a:ext cx="295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smtClean="0">
                <a:solidFill>
                  <a:srgbClr val="F08A00"/>
                </a:solidFill>
              </a:rPr>
              <a:t>+</a:t>
            </a:r>
            <a:endParaRPr lang="fr-FR" b="1" dirty="0">
              <a:solidFill>
                <a:srgbClr val="F08A00"/>
              </a:solidFill>
            </a:endParaRPr>
          </a:p>
        </p:txBody>
      </p:sp>
      <p:sp>
        <p:nvSpPr>
          <p:cNvPr id="41" name="ZoneTexte 40"/>
          <p:cNvSpPr txBox="1"/>
          <p:nvPr/>
        </p:nvSpPr>
        <p:spPr>
          <a:xfrm>
            <a:off x="2987169" y="5740791"/>
            <a:ext cx="295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08A00"/>
                </a:solidFill>
              </a:rPr>
              <a:t>=</a:t>
            </a:r>
            <a:endParaRPr lang="fr-FR" b="1" dirty="0">
              <a:solidFill>
                <a:srgbClr val="F08A00"/>
              </a:solidFill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1329402" y="5216087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08A00"/>
                </a:solidFill>
              </a:rPr>
              <a:t>Avec ouverture vers les industriels, notamment les PME</a:t>
            </a:r>
            <a:endParaRPr lang="fr-FR" b="1" dirty="0">
              <a:solidFill>
                <a:srgbClr val="F08A00"/>
              </a:solidFill>
            </a:endParaRPr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F7B68-FC32-4E35-9CDA-1CB03524C245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>
          <a:xfrm>
            <a:off x="1278255" y="572823"/>
            <a:ext cx="4540217" cy="400110"/>
          </a:xfrm>
        </p:spPr>
        <p:txBody>
          <a:bodyPr/>
          <a:lstStyle/>
          <a:p>
            <a:r>
              <a:rPr lang="fr-FR" dirty="0" smtClean="0"/>
              <a:t>Une structuration unique en Europe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Présentation GENCI 6-09-2017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2002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F7B68-FC32-4E35-9CDA-1CB03524C245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1269921" y="196642"/>
            <a:ext cx="1126296" cy="461665"/>
          </a:xfrm>
        </p:spPr>
        <p:txBody>
          <a:bodyPr/>
          <a:lstStyle/>
          <a:p>
            <a:r>
              <a:rPr lang="fr-FR" dirty="0" smtClean="0"/>
              <a:t>GENCI</a:t>
            </a:r>
            <a:endParaRPr lang="fr-FR" sz="2000" cap="non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107504" y="3493637"/>
            <a:ext cx="832235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b="1" dirty="0">
                <a:solidFill>
                  <a:srgbClr val="5C0F8C"/>
                </a:solidFill>
              </a:rPr>
              <a:t>Renouvellement </a:t>
            </a:r>
            <a:r>
              <a:rPr lang="fr-FR" b="1" dirty="0" smtClean="0">
                <a:solidFill>
                  <a:srgbClr val="5C0F8C"/>
                </a:solidFill>
              </a:rPr>
              <a:t>régulier des supercalculateurs des 3 centres de calcul nationaux </a:t>
            </a:r>
            <a:r>
              <a:rPr lang="fr-FR" sz="1600" dirty="0" smtClean="0">
                <a:solidFill>
                  <a:srgbClr val="5C0F8C"/>
                </a:solidFill>
              </a:rPr>
              <a:t/>
            </a:r>
            <a:br>
              <a:rPr lang="fr-FR" sz="1600" dirty="0" smtClean="0">
                <a:solidFill>
                  <a:srgbClr val="5C0F8C"/>
                </a:solidFill>
              </a:rPr>
            </a:br>
            <a:r>
              <a:rPr lang="fr-FR" sz="1600" dirty="0" smtClean="0">
                <a:solidFill>
                  <a:srgbClr val="000000"/>
                </a:solidFill>
              </a:rPr>
              <a:t>Puissance </a:t>
            </a:r>
            <a:r>
              <a:rPr lang="fr-FR" sz="1600" dirty="0">
                <a:solidFill>
                  <a:srgbClr val="000000"/>
                </a:solidFill>
              </a:rPr>
              <a:t>de calcul = </a:t>
            </a:r>
            <a:r>
              <a:rPr lang="fr-FR" sz="1600" b="1" dirty="0" smtClean="0">
                <a:solidFill>
                  <a:srgbClr val="000000"/>
                </a:solidFill>
              </a:rPr>
              <a:t>6,8 </a:t>
            </a:r>
            <a:r>
              <a:rPr lang="fr-FR" sz="1600" b="1" dirty="0" err="1" smtClean="0">
                <a:solidFill>
                  <a:srgbClr val="000000"/>
                </a:solidFill>
              </a:rPr>
              <a:t>Pflop</a:t>
            </a:r>
            <a:r>
              <a:rPr lang="fr-FR" sz="1600" b="1" dirty="0" smtClean="0">
                <a:solidFill>
                  <a:srgbClr val="000000"/>
                </a:solidFill>
              </a:rPr>
              <a:t>/s fin 2016 </a:t>
            </a:r>
            <a:r>
              <a:rPr lang="fr-FR" sz="1600" dirty="0" smtClean="0">
                <a:solidFill>
                  <a:srgbClr val="000000"/>
                </a:solidFill>
              </a:rPr>
              <a:t> (</a:t>
            </a:r>
            <a:r>
              <a:rPr lang="fr-FR" sz="1600" b="1" dirty="0" smtClean="0">
                <a:solidFill>
                  <a:srgbClr val="000000"/>
                </a:solidFill>
              </a:rPr>
              <a:t>x400 </a:t>
            </a:r>
            <a:r>
              <a:rPr lang="fr-FR" sz="1600" b="1" dirty="0">
                <a:solidFill>
                  <a:srgbClr val="000000"/>
                </a:solidFill>
              </a:rPr>
              <a:t>en </a:t>
            </a:r>
            <a:r>
              <a:rPr lang="fr-FR" sz="1600" b="1" dirty="0" smtClean="0">
                <a:solidFill>
                  <a:srgbClr val="000000"/>
                </a:solidFill>
              </a:rPr>
              <a:t>10 ans)</a:t>
            </a:r>
          </a:p>
          <a:p>
            <a:pPr lvl="0"/>
            <a:r>
              <a:rPr lang="fr-FR" sz="1600" b="1" dirty="0" smtClean="0">
                <a:solidFill>
                  <a:srgbClr val="000000"/>
                </a:solidFill>
              </a:rPr>
              <a:t>2017-</a:t>
            </a:r>
            <a:r>
              <a:rPr lang="fr-FR" sz="1600" b="1" dirty="0" smtClean="0">
                <a:solidFill>
                  <a:srgbClr val="FF0000"/>
                </a:solidFill>
              </a:rPr>
              <a:t>Occigen-CINES </a:t>
            </a:r>
            <a:r>
              <a:rPr lang="fr-FR" sz="1600" b="1" dirty="0">
                <a:solidFill>
                  <a:srgbClr val="FF0000"/>
                </a:solidFill>
              </a:rPr>
              <a:t>(3,5 PF</a:t>
            </a:r>
            <a:r>
              <a:rPr lang="fr-FR" sz="1600" b="1" dirty="0" smtClean="0">
                <a:solidFill>
                  <a:srgbClr val="FF0000"/>
                </a:solidFill>
              </a:rPr>
              <a:t>); </a:t>
            </a:r>
            <a:r>
              <a:rPr lang="fr-FR" sz="1600" b="1" dirty="0" smtClean="0"/>
              <a:t>2019</a:t>
            </a:r>
            <a:r>
              <a:rPr lang="fr-FR" sz="1600" b="1" dirty="0" smtClean="0">
                <a:solidFill>
                  <a:srgbClr val="FF0000"/>
                </a:solidFill>
              </a:rPr>
              <a:t> -</a:t>
            </a:r>
            <a:r>
              <a:rPr lang="fr-FR" sz="1600" b="1" dirty="0" err="1" smtClean="0">
                <a:solidFill>
                  <a:srgbClr val="FF0000"/>
                </a:solidFill>
              </a:rPr>
              <a:t>Irene</a:t>
            </a:r>
            <a:r>
              <a:rPr lang="fr-FR" sz="1600" b="1" dirty="0" smtClean="0">
                <a:solidFill>
                  <a:srgbClr val="FF0000"/>
                </a:solidFill>
              </a:rPr>
              <a:t>-TGCC (9 puis &gt; 20PF); </a:t>
            </a:r>
            <a:r>
              <a:rPr lang="fr-FR" sz="1600" b="1" dirty="0" smtClean="0"/>
              <a:t>2019</a:t>
            </a:r>
            <a:r>
              <a:rPr lang="fr-FR" sz="1600" b="1" dirty="0" smtClean="0">
                <a:solidFill>
                  <a:srgbClr val="FF0000"/>
                </a:solidFill>
              </a:rPr>
              <a:t>-IDRIS </a:t>
            </a:r>
            <a:endParaRPr lang="fr-FR" sz="1600" b="1" dirty="0">
              <a:solidFill>
                <a:srgbClr val="FF0000"/>
              </a:solidFill>
            </a:endParaRPr>
          </a:p>
          <a:p>
            <a:pPr lvl="0"/>
            <a:endParaRPr lang="fr-FR" sz="1600" b="1" dirty="0" smtClean="0">
              <a:solidFill>
                <a:srgbClr val="000000"/>
              </a:solidFill>
            </a:endParaRPr>
          </a:p>
          <a:p>
            <a:pPr lvl="0"/>
            <a:endParaRPr lang="fr-FR" sz="1600" b="1" dirty="0">
              <a:solidFill>
                <a:srgbClr val="000000"/>
              </a:solidFill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107504" y="4452208"/>
            <a:ext cx="921702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fr-FR" sz="1600" dirty="0"/>
          </a:p>
          <a:p>
            <a:r>
              <a:rPr lang="fr-FR" b="1" dirty="0">
                <a:solidFill>
                  <a:srgbClr val="5C0F8C"/>
                </a:solidFill>
              </a:rPr>
              <a:t>Accès gratuit aux heures de </a:t>
            </a:r>
            <a:r>
              <a:rPr lang="fr-FR" b="1" dirty="0" smtClean="0">
                <a:solidFill>
                  <a:srgbClr val="5C0F8C"/>
                </a:solidFill>
              </a:rPr>
              <a:t>calcul</a:t>
            </a:r>
            <a:endParaRPr lang="fr-FR" b="1" dirty="0">
              <a:solidFill>
                <a:srgbClr val="5C0F8C"/>
              </a:solidFill>
            </a:endParaRPr>
          </a:p>
          <a:p>
            <a:endParaRPr lang="fr-FR" sz="12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600" dirty="0"/>
              <a:t>Procédure biannuelle d’appel à projets gérée par GENCI, sur critère </a:t>
            </a:r>
            <a:r>
              <a:rPr lang="fr-FR" sz="1600" dirty="0" smtClean="0"/>
              <a:t>d’</a:t>
            </a:r>
            <a:r>
              <a:rPr lang="fr-FR" sz="1600" b="1" dirty="0" smtClean="0"/>
              <a:t>excellence </a:t>
            </a:r>
            <a:r>
              <a:rPr lang="fr-FR" sz="1600" b="1" dirty="0"/>
              <a:t>scientifique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600" dirty="0" smtClean="0"/>
              <a:t>Ouverte aux chercheurs académiques et aux industriels avec publication des résultats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600" b="1" dirty="0" smtClean="0"/>
              <a:t>2016  &gt; 1,6 </a:t>
            </a:r>
            <a:r>
              <a:rPr lang="fr-FR" sz="1600" b="1" dirty="0"/>
              <a:t>milliard d’heures disponibles / an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600" dirty="0"/>
              <a:t>Allocations à </a:t>
            </a:r>
            <a:r>
              <a:rPr lang="fr-FR" sz="1600" dirty="0" smtClean="0"/>
              <a:t>plus de </a:t>
            </a:r>
            <a:r>
              <a:rPr lang="fr-FR" sz="1600" b="1" dirty="0" smtClean="0"/>
              <a:t>600 </a:t>
            </a:r>
            <a:r>
              <a:rPr lang="fr-FR" sz="1600" b="1" dirty="0"/>
              <a:t>projets dans tous </a:t>
            </a:r>
            <a:r>
              <a:rPr lang="fr-FR" sz="1600" b="1" dirty="0" smtClean="0"/>
              <a:t>domaines</a:t>
            </a:r>
            <a:endParaRPr lang="fr-FR" sz="1600" b="1" dirty="0"/>
          </a:p>
        </p:txBody>
      </p:sp>
      <p:sp>
        <p:nvSpPr>
          <p:cNvPr id="12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1289359" y="645677"/>
            <a:ext cx="5641288" cy="400110"/>
          </a:xfrm>
        </p:spPr>
        <p:txBody>
          <a:bodyPr/>
          <a:lstStyle/>
          <a:p>
            <a:r>
              <a:rPr lang="fr-FR" dirty="0" smtClean="0"/>
              <a:t>Grand équipement national de calcul intensif</a:t>
            </a:r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373" y="1435159"/>
            <a:ext cx="3594558" cy="1903273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9050">
            <a:solidFill>
              <a:schemeClr val="accent1"/>
            </a:solidFill>
          </a:ln>
        </p:spPr>
      </p:pic>
      <p:sp>
        <p:nvSpPr>
          <p:cNvPr id="5" name="ZoneTexte 4"/>
          <p:cNvSpPr txBox="1"/>
          <p:nvPr/>
        </p:nvSpPr>
        <p:spPr>
          <a:xfrm>
            <a:off x="110771" y="1751940"/>
            <a:ext cx="471601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b="1" dirty="0" smtClean="0">
                <a:solidFill>
                  <a:srgbClr val="5C0F8C"/>
                </a:solidFill>
              </a:rPr>
              <a:t>Société civile créée en 2007</a:t>
            </a:r>
            <a:br>
              <a:rPr lang="fr-FR" b="1" dirty="0" smtClean="0">
                <a:solidFill>
                  <a:srgbClr val="5C0F8C"/>
                </a:solidFill>
              </a:rPr>
            </a:br>
            <a:r>
              <a:rPr lang="fr-FR" sz="1600" dirty="0">
                <a:solidFill>
                  <a:srgbClr val="000000"/>
                </a:solidFill>
              </a:rPr>
              <a:t>Maîtrise d’ouvrage nationale pour </a:t>
            </a:r>
            <a:r>
              <a:rPr lang="fr-FR" sz="1600" dirty="0" smtClean="0">
                <a:solidFill>
                  <a:srgbClr val="000000"/>
                </a:solidFill>
              </a:rPr>
              <a:t/>
            </a:r>
            <a:br>
              <a:rPr lang="fr-FR" sz="1600" dirty="0" smtClean="0">
                <a:solidFill>
                  <a:srgbClr val="000000"/>
                </a:solidFill>
              </a:rPr>
            </a:br>
            <a:r>
              <a:rPr lang="fr-FR" sz="1600" dirty="0" smtClean="0">
                <a:solidFill>
                  <a:srgbClr val="000000"/>
                </a:solidFill>
              </a:rPr>
              <a:t>le </a:t>
            </a:r>
            <a:r>
              <a:rPr lang="fr-FR" sz="1600" dirty="0">
                <a:solidFill>
                  <a:srgbClr val="000000"/>
                </a:solidFill>
              </a:rPr>
              <a:t>calcul intensif et le stockage de </a:t>
            </a:r>
            <a:r>
              <a:rPr lang="fr-FR" sz="1600" dirty="0" smtClean="0">
                <a:solidFill>
                  <a:srgbClr val="000000"/>
                </a:solidFill>
              </a:rPr>
              <a:t>données computationnelles</a:t>
            </a:r>
          </a:p>
          <a:p>
            <a:pPr algn="just"/>
            <a:endParaRPr lang="fr-FR" sz="1600" dirty="0">
              <a:solidFill>
                <a:srgbClr val="000000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Présentation GENCI 6-09-2017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2165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269920" y="185173"/>
            <a:ext cx="5775004" cy="461665"/>
          </a:xfrm>
        </p:spPr>
        <p:txBody>
          <a:bodyPr/>
          <a:lstStyle/>
          <a:p>
            <a:r>
              <a:rPr lang="fr-FR" dirty="0" smtClean="0"/>
              <a:t>Evolution du contexte MONDIAL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1278255" y="572823"/>
            <a:ext cx="7289175" cy="400110"/>
          </a:xfrm>
        </p:spPr>
        <p:txBody>
          <a:bodyPr/>
          <a:lstStyle/>
          <a:p>
            <a:r>
              <a:rPr lang="fr-FR" dirty="0" smtClean="0"/>
              <a:t>Une compétition scientifique et économique multi-acteurs</a:t>
            </a:r>
            <a:endParaRPr lang="fr-FR" dirty="0"/>
          </a:p>
        </p:txBody>
      </p:sp>
      <p:pic>
        <p:nvPicPr>
          <p:cNvPr id="7" name="Image 6" descr="Unknow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9912" y="1693384"/>
            <a:ext cx="1325435" cy="87882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588" y="2001529"/>
            <a:ext cx="785887" cy="785887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2820548" y="1307195"/>
            <a:ext cx="1563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i="0" dirty="0" smtClean="0">
                <a:solidFill>
                  <a:srgbClr val="2C74B5"/>
                </a:solidFill>
                <a:cs typeface="Helvetica" panose="020B0604020202020204" pitchFamily="34" charset="0"/>
              </a:rPr>
              <a:t>États-Unis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2718706" y="2986680"/>
            <a:ext cx="1857646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 smtClean="0">
                <a:solidFill>
                  <a:srgbClr val="2C74B5"/>
                </a:solidFill>
                <a:cs typeface="Helvetica" panose="020B0604020202020204" pitchFamily="34" charset="0"/>
              </a:rPr>
              <a:t>Initiative majeure</a:t>
            </a:r>
          </a:p>
          <a:p>
            <a:pPr algn="ctr"/>
            <a:r>
              <a:rPr lang="fr-FR" sz="1100" dirty="0" smtClean="0">
                <a:solidFill>
                  <a:srgbClr val="2C74B5"/>
                </a:solidFill>
                <a:cs typeface="Helvetica" panose="020B0604020202020204" pitchFamily="34" charset="0"/>
              </a:rPr>
              <a:t>Partenariats public/privé</a:t>
            </a:r>
          </a:p>
          <a:p>
            <a:pPr algn="ctr"/>
            <a:r>
              <a:rPr lang="fr-FR" sz="1100" dirty="0" smtClean="0">
                <a:solidFill>
                  <a:srgbClr val="2C74B5"/>
                </a:solidFill>
                <a:cs typeface="Helvetica" panose="020B0604020202020204" pitchFamily="34" charset="0"/>
              </a:rPr>
              <a:t>Implication de toutes les agences fédérales</a:t>
            </a:r>
          </a:p>
          <a:p>
            <a:pPr algn="ctr"/>
            <a:endParaRPr lang="fr-FR" sz="1100" dirty="0" smtClean="0">
              <a:solidFill>
                <a:srgbClr val="2C74B5"/>
              </a:solidFill>
              <a:cs typeface="Helvetica" panose="020B0604020202020204" pitchFamily="34" charset="0"/>
            </a:endParaRPr>
          </a:p>
          <a:p>
            <a:pPr algn="ctr"/>
            <a:r>
              <a:rPr lang="fr-FR" sz="1100" dirty="0" smtClean="0">
                <a:solidFill>
                  <a:srgbClr val="2C74B5"/>
                </a:solidFill>
                <a:cs typeface="Helvetica" panose="020B0604020202020204" pitchFamily="34" charset="0"/>
                <a:sym typeface="Wingdings"/>
              </a:rPr>
              <a:t></a:t>
            </a:r>
            <a:r>
              <a:rPr lang="fr-FR" sz="1100" b="1" dirty="0" smtClean="0">
                <a:solidFill>
                  <a:srgbClr val="2C74B5"/>
                </a:solidFill>
                <a:cs typeface="Helvetica" panose="020B0604020202020204" pitchFamily="34" charset="0"/>
              </a:rPr>
              <a:t>Un plan de 3 milliards $ sur 10 ans </a:t>
            </a:r>
            <a:endParaRPr lang="fr-FR" sz="1100" b="1" dirty="0">
              <a:solidFill>
                <a:srgbClr val="2C74B5"/>
              </a:solidFill>
              <a:cs typeface="Helvetica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628072" y="1197096"/>
            <a:ext cx="1948280" cy="3297257"/>
          </a:xfrm>
          <a:prstGeom prst="rect">
            <a:avLst/>
          </a:prstGeom>
          <a:noFill/>
          <a:ln>
            <a:solidFill>
              <a:srgbClr val="2C74B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77" y="1686929"/>
            <a:ext cx="1904243" cy="1058749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83277" y="1196752"/>
            <a:ext cx="2034417" cy="3297602"/>
          </a:xfrm>
          <a:prstGeom prst="rect">
            <a:avLst/>
          </a:prstGeom>
          <a:noFill/>
          <a:ln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496591" y="1281368"/>
            <a:ext cx="1563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i="0" dirty="0" smtClean="0">
                <a:solidFill>
                  <a:srgbClr val="FFC000"/>
                </a:solidFill>
                <a:cs typeface="Helvetica" panose="020B0604020202020204" pitchFamily="34" charset="0"/>
              </a:rPr>
              <a:t>Chine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838994" y="1203218"/>
            <a:ext cx="1749230" cy="3291135"/>
          </a:xfrm>
          <a:prstGeom prst="rect">
            <a:avLst/>
          </a:prstGeom>
          <a:solidFill>
            <a:srgbClr val="FFFFFF"/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/>
          <p:cNvSpPr txBox="1"/>
          <p:nvPr/>
        </p:nvSpPr>
        <p:spPr>
          <a:xfrm>
            <a:off x="4906958" y="2986666"/>
            <a:ext cx="156989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 smtClean="0">
                <a:solidFill>
                  <a:srgbClr val="FF6600"/>
                </a:solidFill>
                <a:cs typeface="Helvetica" panose="020B0604020202020204" pitchFamily="34" charset="0"/>
              </a:rPr>
              <a:t>Système </a:t>
            </a:r>
            <a:r>
              <a:rPr lang="fr-FR" sz="1100" dirty="0" err="1" smtClean="0">
                <a:solidFill>
                  <a:srgbClr val="FF6600"/>
                </a:solidFill>
                <a:cs typeface="Helvetica" panose="020B0604020202020204" pitchFamily="34" charset="0"/>
              </a:rPr>
              <a:t>exascale</a:t>
            </a:r>
            <a:r>
              <a:rPr lang="fr-FR" sz="1100" dirty="0" smtClean="0">
                <a:solidFill>
                  <a:srgbClr val="FF6600"/>
                </a:solidFill>
                <a:cs typeface="Helvetica" panose="020B0604020202020204" pitchFamily="34" charset="0"/>
              </a:rPr>
              <a:t> </a:t>
            </a:r>
          </a:p>
          <a:p>
            <a:pPr algn="ctr"/>
            <a:r>
              <a:rPr lang="fr-FR" sz="1100" dirty="0" smtClean="0">
                <a:solidFill>
                  <a:srgbClr val="FF6600"/>
                </a:solidFill>
                <a:cs typeface="Helvetica" panose="020B0604020202020204" pitchFamily="34" charset="0"/>
              </a:rPr>
              <a:t>pour 2020 (investissement environ 1 milliard d’euros)</a:t>
            </a:r>
            <a:endParaRPr lang="fr-FR" sz="1100" dirty="0">
              <a:solidFill>
                <a:srgbClr val="FF6600"/>
              </a:solidFill>
              <a:cs typeface="Helvetica" panose="020B0604020202020204" pitchFamily="34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4936513" y="1274872"/>
            <a:ext cx="1563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i="0" dirty="0" smtClean="0">
                <a:solidFill>
                  <a:srgbClr val="FF6600"/>
                </a:solidFill>
                <a:cs typeface="Helvetica" panose="020B0604020202020204" pitchFamily="34" charset="0"/>
              </a:rPr>
              <a:t>Japon</a:t>
            </a:r>
          </a:p>
        </p:txBody>
      </p:sp>
      <p:pic>
        <p:nvPicPr>
          <p:cNvPr id="19" name="Image 18" descr="K computer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981" y="1698368"/>
            <a:ext cx="1463227" cy="1049106"/>
          </a:xfrm>
          <a:prstGeom prst="rect">
            <a:avLst/>
          </a:prstGeom>
        </p:spPr>
      </p:pic>
      <p:sp>
        <p:nvSpPr>
          <p:cNvPr id="37" name="Rectangle 36"/>
          <p:cNvSpPr/>
          <p:nvPr/>
        </p:nvSpPr>
        <p:spPr>
          <a:xfrm>
            <a:off x="283277" y="2971547"/>
            <a:ext cx="1990043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100" dirty="0" smtClean="0">
                <a:solidFill>
                  <a:srgbClr val="E6A854"/>
                </a:solidFill>
                <a:cs typeface="Helvetica" panose="020B0604020202020204" pitchFamily="34" charset="0"/>
              </a:rPr>
              <a:t>En tête depuis 3 ans</a:t>
            </a:r>
          </a:p>
          <a:p>
            <a:pPr algn="ctr"/>
            <a:r>
              <a:rPr lang="fr-FR" sz="1100" dirty="0" err="1" smtClean="0">
                <a:solidFill>
                  <a:srgbClr val="E6A854"/>
                </a:solidFill>
                <a:cs typeface="Helvetica" panose="020B0604020202020204" pitchFamily="34" charset="0"/>
              </a:rPr>
              <a:t>Sunway</a:t>
            </a:r>
            <a:r>
              <a:rPr lang="fr-FR" sz="1100" dirty="0" smtClean="0">
                <a:solidFill>
                  <a:srgbClr val="E6A854"/>
                </a:solidFill>
                <a:cs typeface="Helvetica" panose="020B0604020202020204" pitchFamily="34" charset="0"/>
              </a:rPr>
              <a:t> </a:t>
            </a:r>
            <a:r>
              <a:rPr lang="fr-FR" sz="1100" dirty="0" err="1" smtClean="0">
                <a:solidFill>
                  <a:srgbClr val="E6A854"/>
                </a:solidFill>
                <a:cs typeface="Helvetica" panose="020B0604020202020204" pitchFamily="34" charset="0"/>
              </a:rPr>
              <a:t>Taihulight</a:t>
            </a:r>
            <a:r>
              <a:rPr lang="fr-FR" sz="1100" dirty="0" smtClean="0">
                <a:solidFill>
                  <a:srgbClr val="E6A854"/>
                </a:solidFill>
                <a:cs typeface="Helvetica" panose="020B0604020202020204" pitchFamily="34" charset="0"/>
              </a:rPr>
              <a:t> </a:t>
            </a:r>
            <a:r>
              <a:rPr lang="fr-FR" sz="1100" b="1" dirty="0" smtClean="0">
                <a:solidFill>
                  <a:srgbClr val="E6A854"/>
                </a:solidFill>
                <a:cs typeface="Helvetica" panose="020B0604020202020204" pitchFamily="34" charset="0"/>
              </a:rPr>
              <a:t>#1 </a:t>
            </a:r>
            <a:r>
              <a:rPr lang="fr-FR" sz="1100" dirty="0" smtClean="0">
                <a:solidFill>
                  <a:srgbClr val="E6A854"/>
                </a:solidFill>
                <a:cs typeface="Helvetica" panose="020B0604020202020204" pitchFamily="34" charset="0"/>
              </a:rPr>
              <a:t>dans le monde (93 </a:t>
            </a:r>
            <a:r>
              <a:rPr lang="fr-FR" sz="1100" dirty="0" err="1" smtClean="0">
                <a:solidFill>
                  <a:srgbClr val="E6A854"/>
                </a:solidFill>
                <a:cs typeface="Helvetica" panose="020B0604020202020204" pitchFamily="34" charset="0"/>
              </a:rPr>
              <a:t>Pflop</a:t>
            </a:r>
            <a:r>
              <a:rPr lang="fr-FR" sz="1100" dirty="0" smtClean="0">
                <a:solidFill>
                  <a:srgbClr val="E6A854"/>
                </a:solidFill>
                <a:cs typeface="Helvetica" panose="020B0604020202020204" pitchFamily="34" charset="0"/>
              </a:rPr>
              <a:t>/s, composants « maison »)</a:t>
            </a:r>
          </a:p>
          <a:p>
            <a:pPr algn="ctr"/>
            <a:r>
              <a:rPr lang="fr-FR" sz="1100" b="1" u="sng" dirty="0" smtClean="0">
                <a:solidFill>
                  <a:srgbClr val="E6A854"/>
                </a:solidFill>
                <a:cs typeface="Helvetica" panose="020B0604020202020204" pitchFamily="34" charset="0"/>
              </a:rPr>
              <a:t>13éme Plan Quinquennal</a:t>
            </a:r>
          </a:p>
          <a:p>
            <a:pPr algn="ctr"/>
            <a:r>
              <a:rPr lang="fr-FR" sz="1100" b="1" u="sng" dirty="0" smtClean="0">
                <a:solidFill>
                  <a:srgbClr val="E6A854"/>
                </a:solidFill>
                <a:cs typeface="Helvetica" panose="020B0604020202020204" pitchFamily="34" charset="0"/>
                <a:sym typeface="Wingdings"/>
              </a:rPr>
              <a:t> </a:t>
            </a:r>
            <a:r>
              <a:rPr lang="fr-FR" sz="1100" b="1" u="sng" dirty="0" smtClean="0">
                <a:solidFill>
                  <a:srgbClr val="E6A854"/>
                </a:solidFill>
                <a:cs typeface="Helvetica" panose="020B0604020202020204" pitchFamily="34" charset="0"/>
              </a:rPr>
              <a:t>Machine </a:t>
            </a:r>
            <a:r>
              <a:rPr lang="fr-FR" sz="1100" b="1" u="sng" dirty="0" err="1" smtClean="0">
                <a:solidFill>
                  <a:srgbClr val="E6A854"/>
                </a:solidFill>
                <a:cs typeface="Helvetica" panose="020B0604020202020204" pitchFamily="34" charset="0"/>
              </a:rPr>
              <a:t>exaflopique</a:t>
            </a:r>
            <a:r>
              <a:rPr lang="fr-FR" sz="1100" b="1" u="sng" dirty="0" smtClean="0">
                <a:solidFill>
                  <a:srgbClr val="E6A854"/>
                </a:solidFill>
                <a:cs typeface="Helvetica" panose="020B0604020202020204" pitchFamily="34" charset="0"/>
              </a:rPr>
              <a:t> en 2020</a:t>
            </a:r>
            <a:endParaRPr lang="fr-FR" b="1" u="sng" dirty="0">
              <a:solidFill>
                <a:srgbClr val="E6A854"/>
              </a:solidFill>
            </a:endParaRPr>
          </a:p>
        </p:txBody>
      </p:sp>
      <p:sp>
        <p:nvSpPr>
          <p:cNvPr id="69" name="Ellipse 68"/>
          <p:cNvSpPr/>
          <p:nvPr/>
        </p:nvSpPr>
        <p:spPr>
          <a:xfrm>
            <a:off x="7255311" y="2048274"/>
            <a:ext cx="1008112" cy="100811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ZoneTexte 69"/>
          <p:cNvSpPr txBox="1"/>
          <p:nvPr/>
        </p:nvSpPr>
        <p:spPr>
          <a:xfrm>
            <a:off x="6567401" y="1770177"/>
            <a:ext cx="2383932" cy="1569660"/>
          </a:xfrm>
          <a:prstGeom prst="rect">
            <a:avLst/>
          </a:prstGeom>
          <a:noFill/>
          <a:ln w="9525" cmpd="sng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tx1"/>
                </a:solidFill>
              </a:rPr>
              <a:t>I</a:t>
            </a:r>
            <a:r>
              <a:rPr lang="fr-FR" sz="1600" b="1" dirty="0" smtClean="0">
                <a:solidFill>
                  <a:schemeClr val="tx1"/>
                </a:solidFill>
              </a:rPr>
              <a:t>nvestissements massifs pour l’</a:t>
            </a:r>
            <a:r>
              <a:rPr lang="fr-FR" sz="1600" b="1" dirty="0" err="1" smtClean="0">
                <a:solidFill>
                  <a:schemeClr val="tx1"/>
                </a:solidFill>
              </a:rPr>
              <a:t>exascale</a:t>
            </a:r>
            <a:r>
              <a:rPr lang="fr-FR" sz="1600" b="1" dirty="0" smtClean="0">
                <a:solidFill>
                  <a:schemeClr val="tx1"/>
                </a:solidFill>
              </a:rPr>
              <a:t> avec des ruptures technologiques majeures à venir</a:t>
            </a:r>
            <a:endParaRPr lang="fr-FR" sz="1600" b="1" dirty="0">
              <a:solidFill>
                <a:schemeClr val="tx1"/>
              </a:solidFill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312704" y="4795583"/>
            <a:ext cx="4763352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ym typeface="Wingdings"/>
              </a:rPr>
              <a:t></a:t>
            </a:r>
            <a:r>
              <a:rPr lang="fr-FR" sz="2400" b="1" dirty="0" smtClean="0"/>
              <a:t>Partout un rapprochement </a:t>
            </a:r>
          </a:p>
          <a:p>
            <a:pPr algn="ctr"/>
            <a:r>
              <a:rPr lang="fr-FR" sz="2400" b="1" dirty="0" smtClean="0"/>
              <a:t>Calcul et données</a:t>
            </a:r>
            <a:endParaRPr lang="fr-FR" sz="2400" b="1" dirty="0"/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4898126"/>
            <a:ext cx="1326087" cy="1012246"/>
          </a:xfrm>
          <a:prstGeom prst="rect">
            <a:avLst/>
          </a:prstGeom>
        </p:spPr>
      </p:pic>
      <p:pic>
        <p:nvPicPr>
          <p:cNvPr id="24" name="Image 23" descr="JCP_1114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783" y="4898126"/>
            <a:ext cx="1476457" cy="984839"/>
          </a:xfrm>
          <a:prstGeom prst="rect">
            <a:avLst/>
          </a:prstGeom>
        </p:spPr>
      </p:pic>
      <p:sp>
        <p:nvSpPr>
          <p:cNvPr id="23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F7B68-FC32-4E35-9CDA-1CB03524C245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Présentation GENCI 6-09-2017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5018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2142391" y="5182435"/>
            <a:ext cx="4824536" cy="914639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F7B68-FC32-4E35-9CDA-1CB03524C245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269920" y="185173"/>
            <a:ext cx="7998562" cy="830997"/>
          </a:xfrm>
        </p:spPr>
        <p:txBody>
          <a:bodyPr/>
          <a:lstStyle/>
          <a:p>
            <a:r>
              <a:rPr lang="fr-FR" dirty="0" err="1" smtClean="0"/>
              <a:t>pracE</a:t>
            </a:r>
            <a:r>
              <a:rPr lang="fr-FR" dirty="0"/>
              <a:t> </a:t>
            </a:r>
            <a:r>
              <a:rPr lang="fr-FR" sz="1800" dirty="0" smtClean="0"/>
              <a:t>-</a:t>
            </a:r>
            <a:r>
              <a:rPr lang="fr-FR" sz="1800" i="1" dirty="0" err="1" smtClean="0">
                <a:solidFill>
                  <a:schemeClr val="accent1">
                    <a:lumMod val="75000"/>
                  </a:schemeClr>
                </a:solidFill>
                <a:cs typeface="Helvetica" panose="020B0604020202020204" pitchFamily="34" charset="0"/>
              </a:rPr>
              <a:t>PaRtnership</a:t>
            </a:r>
            <a:r>
              <a:rPr lang="fr-FR" sz="1800" i="1" dirty="0" smtClean="0">
                <a:solidFill>
                  <a:schemeClr val="accent1">
                    <a:lumMod val="75000"/>
                  </a:schemeClr>
                </a:solidFill>
                <a:cs typeface="Helvetica" panose="020B0604020202020204" pitchFamily="34" charset="0"/>
              </a:rPr>
              <a:t> </a:t>
            </a:r>
            <a:r>
              <a:rPr lang="fr-FR" sz="1800" i="1" dirty="0">
                <a:solidFill>
                  <a:schemeClr val="accent1">
                    <a:lumMod val="75000"/>
                  </a:schemeClr>
                </a:solidFill>
                <a:cs typeface="Helvetica" panose="020B0604020202020204" pitchFamily="34" charset="0"/>
              </a:rPr>
              <a:t>for Advanced </a:t>
            </a:r>
            <a:r>
              <a:rPr lang="fr-FR" sz="1800" i="1" dirty="0" err="1">
                <a:solidFill>
                  <a:schemeClr val="accent1">
                    <a:lumMod val="75000"/>
                  </a:schemeClr>
                </a:solidFill>
                <a:cs typeface="Helvetica" panose="020B0604020202020204" pitchFamily="34" charset="0"/>
              </a:rPr>
              <a:t>Computing</a:t>
            </a:r>
            <a:r>
              <a:rPr lang="fr-FR" sz="1800" i="1" dirty="0">
                <a:solidFill>
                  <a:schemeClr val="accent1">
                    <a:lumMod val="75000"/>
                  </a:schemeClr>
                </a:solidFill>
                <a:cs typeface="Helvetica" panose="020B0604020202020204" pitchFamily="34" charset="0"/>
              </a:rPr>
              <a:t> in Europe</a:t>
            </a:r>
            <a:r>
              <a:rPr lang="fr-FR" i="1" dirty="0">
                <a:solidFill>
                  <a:schemeClr val="accent1">
                    <a:lumMod val="75000"/>
                  </a:schemeClr>
                </a:solidFill>
                <a:cs typeface="Helvetica" panose="020B0604020202020204" pitchFamily="34" charset="0"/>
              </a:rPr>
              <a:t> </a:t>
            </a:r>
            <a:br>
              <a:rPr lang="fr-FR" i="1" dirty="0">
                <a:solidFill>
                  <a:schemeClr val="accent1">
                    <a:lumMod val="75000"/>
                  </a:schemeClr>
                </a:solidFill>
                <a:cs typeface="Helvetica" panose="020B0604020202020204" pitchFamily="34" charset="0"/>
              </a:rPr>
            </a:b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1278254" y="572823"/>
            <a:ext cx="5252785" cy="443347"/>
          </a:xfrm>
        </p:spPr>
        <p:txBody>
          <a:bodyPr/>
          <a:lstStyle/>
          <a:p>
            <a:r>
              <a:rPr lang="fr-FR" dirty="0"/>
              <a:t>L’infrastructure européenne de </a:t>
            </a:r>
            <a:r>
              <a:rPr lang="fr-FR" dirty="0" smtClean="0"/>
              <a:t>recherche</a:t>
            </a:r>
          </a:p>
          <a:p>
            <a:pPr marL="0" lvl="1" indent="0">
              <a:buNone/>
            </a:pPr>
            <a:endParaRPr lang="fr-FR" dirty="0"/>
          </a:p>
        </p:txBody>
      </p:sp>
      <p:pic>
        <p:nvPicPr>
          <p:cNvPr id="39" name="Image 3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50" y="1365646"/>
            <a:ext cx="3243577" cy="2978500"/>
          </a:xfrm>
          <a:prstGeom prst="rect">
            <a:avLst/>
          </a:prstGeom>
        </p:spPr>
      </p:pic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9" y="1105669"/>
            <a:ext cx="4147542" cy="2857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ZoneTexte 35"/>
          <p:cNvSpPr txBox="1"/>
          <p:nvPr/>
        </p:nvSpPr>
        <p:spPr>
          <a:xfrm>
            <a:off x="3574537" y="4021690"/>
            <a:ext cx="2869671" cy="954107"/>
          </a:xfrm>
          <a:prstGeom prst="rect">
            <a:avLst/>
          </a:prstGeom>
          <a:noFill/>
          <a:ln>
            <a:solidFill>
              <a:srgbClr val="F08A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rgbClr val="F08A00"/>
                </a:solidFill>
                <a:cs typeface="Helvetica" panose="020B0604020202020204" pitchFamily="34" charset="0"/>
              </a:rPr>
              <a:t>PLUS DE 10 000 utilisateurs formés par les 6 PRACE ADVANCED TRAINING CENTRES (PATC)</a:t>
            </a:r>
          </a:p>
        </p:txBody>
      </p:sp>
      <p:sp>
        <p:nvSpPr>
          <p:cNvPr id="37" name="ZoneTexte 36"/>
          <p:cNvSpPr txBox="1"/>
          <p:nvPr/>
        </p:nvSpPr>
        <p:spPr>
          <a:xfrm>
            <a:off x="6593990" y="4021690"/>
            <a:ext cx="2216733" cy="523220"/>
          </a:xfrm>
          <a:prstGeom prst="rect">
            <a:avLst/>
          </a:prstGeom>
          <a:noFill/>
          <a:ln>
            <a:solidFill>
              <a:srgbClr val="F08A00"/>
            </a:solidFill>
          </a:ln>
        </p:spPr>
        <p:txBody>
          <a:bodyPr wrap="square" rtlCol="0">
            <a:spAutoFit/>
          </a:bodyPr>
          <a:lstStyle/>
          <a:p>
            <a:pPr marL="0" lvl="1" algn="ctr"/>
            <a:r>
              <a:rPr lang="fr-FR" sz="1400" b="1" dirty="0">
                <a:solidFill>
                  <a:srgbClr val="F08A00"/>
                </a:solidFill>
                <a:cs typeface="Helvetica" panose="020B0604020202020204" pitchFamily="34" charset="0"/>
              </a:rPr>
              <a:t>32 PME </a:t>
            </a:r>
            <a:r>
              <a:rPr lang="fr-FR" sz="1400" b="1" dirty="0" smtClean="0">
                <a:solidFill>
                  <a:srgbClr val="F08A00"/>
                </a:solidFill>
                <a:cs typeface="Helvetica" panose="020B0604020202020204" pitchFamily="34" charset="0"/>
              </a:rPr>
              <a:t>accompagnées par SHAPE</a:t>
            </a:r>
            <a:endParaRPr lang="fr-FR" sz="1400" b="1" dirty="0">
              <a:solidFill>
                <a:srgbClr val="F08A00"/>
              </a:solidFill>
              <a:cs typeface="Helvetica" panose="020B0604020202020204" pitchFamily="34" charset="0"/>
            </a:endParaRP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Présentation GENCI 6-09-2017</a:t>
            </a:r>
            <a:endParaRPr lang="fr-FR" dirty="0"/>
          </a:p>
        </p:txBody>
      </p:sp>
      <p:sp>
        <p:nvSpPr>
          <p:cNvPr id="18" name="ZoneTexte 17"/>
          <p:cNvSpPr txBox="1"/>
          <p:nvPr/>
        </p:nvSpPr>
        <p:spPr>
          <a:xfrm>
            <a:off x="3869493" y="2541835"/>
            <a:ext cx="1962976" cy="109758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B w="44450"/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&gt;</a:t>
            </a:r>
            <a:r>
              <a:rPr lang="fr-FR" sz="1600" b="1" dirty="0" smtClean="0"/>
              <a:t>16 milliards d’heures allouées à 650 projets</a:t>
            </a:r>
            <a:br>
              <a:rPr lang="fr-FR" sz="1600" b="1" dirty="0" smtClean="0"/>
            </a:br>
            <a:r>
              <a:rPr lang="fr-FR" sz="1600" b="1" dirty="0" smtClean="0"/>
              <a:t> depuis 2010</a:t>
            </a:r>
            <a:endParaRPr lang="fr-FR" sz="1600" b="1" dirty="0"/>
          </a:p>
        </p:txBody>
      </p:sp>
      <p:pic>
        <p:nvPicPr>
          <p:cNvPr id="20" name="Image 19" descr="Capture d’écran 2015-05-15 à 11.22.3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711" y="2779698"/>
            <a:ext cx="413217" cy="287999"/>
          </a:xfrm>
          <a:prstGeom prst="rect">
            <a:avLst/>
          </a:prstGeom>
        </p:spPr>
      </p:pic>
      <p:pic>
        <p:nvPicPr>
          <p:cNvPr id="21" name="Image 20" descr="Capture d’écran 2015-05-15 à 11.22.18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91" y="2740963"/>
            <a:ext cx="413218" cy="288000"/>
          </a:xfrm>
          <a:prstGeom prst="rect">
            <a:avLst/>
          </a:prstGeom>
        </p:spPr>
      </p:pic>
      <p:pic>
        <p:nvPicPr>
          <p:cNvPr id="22" name="Image 21" descr="Capture d’écran 2015-05-15 à 11.22.40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526" y="2767439"/>
            <a:ext cx="431999" cy="285881"/>
          </a:xfrm>
          <a:prstGeom prst="rect">
            <a:avLst/>
          </a:prstGeom>
        </p:spPr>
      </p:pic>
      <p:pic>
        <p:nvPicPr>
          <p:cNvPr id="26" name="Image 25" descr="Capture d’écran 2015-05-15 à 11.22.0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860" y="2781846"/>
            <a:ext cx="431999" cy="283701"/>
          </a:xfrm>
          <a:prstGeom prst="rect">
            <a:avLst/>
          </a:prstGeom>
        </p:spPr>
      </p:pic>
      <p:sp>
        <p:nvSpPr>
          <p:cNvPr id="27" name="ZoneTexte 26"/>
          <p:cNvSpPr txBox="1"/>
          <p:nvPr/>
        </p:nvSpPr>
        <p:spPr>
          <a:xfrm>
            <a:off x="162518" y="4021690"/>
            <a:ext cx="3262237" cy="738664"/>
          </a:xfrm>
          <a:prstGeom prst="rect">
            <a:avLst/>
          </a:prstGeom>
          <a:noFill/>
          <a:ln>
            <a:solidFill>
              <a:srgbClr val="F08A00"/>
            </a:solidFill>
          </a:ln>
        </p:spPr>
        <p:txBody>
          <a:bodyPr wrap="square" rtlCol="0">
            <a:spAutoFit/>
          </a:bodyPr>
          <a:lstStyle/>
          <a:p>
            <a:pPr marL="0" lvl="1" algn="just"/>
            <a:r>
              <a:rPr lang="fr-FR" sz="1400" b="1" dirty="0" smtClean="0">
                <a:solidFill>
                  <a:srgbClr val="F08A00"/>
                </a:solidFill>
                <a:cs typeface="Helvetica" panose="020B0604020202020204" pitchFamily="34" charset="0"/>
              </a:rPr>
              <a:t>ACCES GRATUIT basé </a:t>
            </a:r>
            <a:r>
              <a:rPr lang="fr-FR" sz="1400" b="1" dirty="0">
                <a:solidFill>
                  <a:srgbClr val="F08A00"/>
                </a:solidFill>
                <a:cs typeface="Helvetica" panose="020B0604020202020204" pitchFamily="34" charset="0"/>
              </a:rPr>
              <a:t>sur l’excellence scientifique.  </a:t>
            </a:r>
            <a:r>
              <a:rPr lang="fr-FR" sz="1400" b="1" dirty="0" smtClean="0">
                <a:solidFill>
                  <a:srgbClr val="F08A00"/>
                </a:solidFill>
                <a:cs typeface="Helvetica" panose="020B0604020202020204" pitchFamily="34" charset="0"/>
              </a:rPr>
              <a:t>Ouvert aux scientifiques et aux industriels</a:t>
            </a:r>
            <a:endParaRPr lang="fr-FR" sz="1400" b="1" dirty="0">
              <a:solidFill>
                <a:srgbClr val="F08A00"/>
              </a:solidFill>
              <a:cs typeface="Helvetica" panose="020B0604020202020204" pitchFamily="34" charset="0"/>
            </a:endParaRPr>
          </a:p>
        </p:txBody>
      </p:sp>
      <p:sp>
        <p:nvSpPr>
          <p:cNvPr id="28" name="Espace réservé du texte 7"/>
          <p:cNvSpPr txBox="1">
            <a:spLocks/>
          </p:cNvSpPr>
          <p:nvPr/>
        </p:nvSpPr>
        <p:spPr>
          <a:xfrm>
            <a:off x="1975526" y="5239833"/>
            <a:ext cx="5271292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1800" b="1" dirty="0" smtClean="0">
                <a:solidFill>
                  <a:schemeClr val="accent1"/>
                </a:solidFill>
              </a:rPr>
              <a:t>PRACE2 = 7 machines ; 70 </a:t>
            </a:r>
            <a:r>
              <a:rPr lang="fr-FR" sz="1800" b="1" dirty="0" err="1" smtClean="0">
                <a:solidFill>
                  <a:schemeClr val="accent1"/>
                </a:solidFill>
              </a:rPr>
              <a:t>PFlops</a:t>
            </a:r>
            <a:endParaRPr lang="fr-FR" sz="1800" b="1" dirty="0" smtClean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r>
              <a:rPr lang="fr-FR" sz="2000" b="1" dirty="0" smtClean="0">
                <a:solidFill>
                  <a:schemeClr val="accent1"/>
                </a:solidFill>
              </a:rPr>
              <a:t> &gt; 3 milliards </a:t>
            </a:r>
            <a:r>
              <a:rPr lang="fr-FR" sz="2000" b="1" dirty="0" err="1" smtClean="0">
                <a:solidFill>
                  <a:schemeClr val="accent1"/>
                </a:solidFill>
              </a:rPr>
              <a:t>h.coeurs</a:t>
            </a:r>
            <a:r>
              <a:rPr lang="fr-FR" sz="2000" b="1" dirty="0" smtClean="0">
                <a:solidFill>
                  <a:schemeClr val="accent1"/>
                </a:solidFill>
              </a:rPr>
              <a:t> / an</a:t>
            </a:r>
          </a:p>
        </p:txBody>
      </p:sp>
    </p:spTree>
    <p:extLst>
      <p:ext uri="{BB962C8B-B14F-4D97-AF65-F5344CB8AC3E}">
        <p14:creationId xmlns:p14="http://schemas.microsoft.com/office/powerpoint/2010/main" val="90860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395536" y="1707912"/>
            <a:ext cx="8555797" cy="41764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Présentation GENCI 6-09-2017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F7B68-FC32-4E35-9CDA-1CB03524C245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269920" y="185173"/>
            <a:ext cx="6366512" cy="461665"/>
          </a:xfrm>
        </p:spPr>
        <p:txBody>
          <a:bodyPr/>
          <a:lstStyle/>
          <a:p>
            <a:r>
              <a:rPr lang="fr-FR" dirty="0" smtClean="0"/>
              <a:t>PRACE infrastructure européenne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419973" y="1667837"/>
            <a:ext cx="8531360" cy="421653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fr-FR" sz="2800" b="1" dirty="0">
              <a:solidFill>
                <a:schemeClr val="bg1"/>
              </a:solidFill>
            </a:endParaRPr>
          </a:p>
          <a:p>
            <a:pPr marL="800100" lvl="1" indent="-342900">
              <a:buFont typeface="Arial" charset="0"/>
              <a:buChar char="•"/>
            </a:pPr>
            <a:r>
              <a:rPr lang="fr-FR" sz="2400" b="1" dirty="0" smtClean="0">
                <a:solidFill>
                  <a:schemeClr val="bg1"/>
                </a:solidFill>
              </a:rPr>
              <a:t>Démarrage de PRACE2 =&gt; </a:t>
            </a:r>
            <a:r>
              <a:rPr lang="fr-FR" sz="2400" dirty="0">
                <a:solidFill>
                  <a:schemeClr val="bg1"/>
                </a:solidFill>
              </a:rPr>
              <a:t>Opportunité pour reprendre la discussion stratégique européenne</a:t>
            </a:r>
          </a:p>
          <a:p>
            <a:pPr marL="800100" lvl="1" indent="-342900">
              <a:buFont typeface="Arial" charset="0"/>
              <a:buChar char="•"/>
            </a:pPr>
            <a:endParaRPr lang="fr-FR" sz="2400" b="1" dirty="0" smtClean="0">
              <a:solidFill>
                <a:schemeClr val="bg1"/>
              </a:solidFill>
            </a:endParaRPr>
          </a:p>
          <a:p>
            <a:pPr marL="800100" lvl="1" indent="-342900">
              <a:buFont typeface="Arial" charset="0"/>
              <a:buChar char="•"/>
            </a:pPr>
            <a:r>
              <a:rPr lang="fr-FR" sz="2400" b="1" dirty="0" smtClean="0">
                <a:solidFill>
                  <a:schemeClr val="bg1"/>
                </a:solidFill>
              </a:rPr>
              <a:t>P</a:t>
            </a:r>
            <a:r>
              <a:rPr lang="is-IS" sz="2400" b="1" dirty="0" smtClean="0">
                <a:solidFill>
                  <a:schemeClr val="bg1"/>
                </a:solidFill>
              </a:rPr>
              <a:t>réparation du contexte PRACE3</a:t>
            </a:r>
          </a:p>
          <a:p>
            <a:pPr marL="800100" lvl="1" indent="-342900">
              <a:buFont typeface="Arial" charset="0"/>
              <a:buChar char="•"/>
            </a:pPr>
            <a:endParaRPr lang="is-IS" sz="2400" b="1" dirty="0" smtClean="0">
              <a:solidFill>
                <a:schemeClr val="bg1"/>
              </a:solidFill>
            </a:endParaRPr>
          </a:p>
          <a:p>
            <a:pPr marL="742950" lvl="1" indent="-285750">
              <a:buFont typeface="Arial" charset="0"/>
              <a:buChar char="•"/>
            </a:pPr>
            <a:r>
              <a:rPr lang="is-IS" sz="2400" b="1" dirty="0" smtClean="0">
                <a:solidFill>
                  <a:schemeClr val="bg1"/>
                </a:solidFill>
              </a:rPr>
              <a:t>HPC, Data, Réseau, Cloud/Grilles, services, usages</a:t>
            </a:r>
          </a:p>
          <a:p>
            <a:pPr marL="742950" lvl="1" indent="-285750">
              <a:buFont typeface="Arial" charset="0"/>
              <a:buChar char="•"/>
            </a:pPr>
            <a:endParaRPr lang="is-IS" sz="2400" b="1" dirty="0" smtClean="0">
              <a:solidFill>
                <a:schemeClr val="bg1"/>
              </a:solidFill>
            </a:endParaRPr>
          </a:p>
          <a:p>
            <a:pPr marL="742950" lvl="1" indent="-285750">
              <a:buFont typeface="Arial" charset="0"/>
              <a:buChar char="•"/>
            </a:pPr>
            <a:r>
              <a:rPr lang="fr-FR" sz="2400" b="1" dirty="0" smtClean="0">
                <a:solidFill>
                  <a:schemeClr val="bg1"/>
                </a:solidFill>
              </a:rPr>
              <a:t>C</a:t>
            </a:r>
            <a:r>
              <a:rPr lang="is-IS" sz="2400" b="1" dirty="0" smtClean="0">
                <a:solidFill>
                  <a:schemeClr val="bg1"/>
                </a:solidFill>
              </a:rPr>
              <a:t>loud général = european open science cloud (EOSC) s’appuie entre autres sur l’european data infrastructure (EDI)</a:t>
            </a:r>
          </a:p>
        </p:txBody>
      </p:sp>
    </p:spTree>
    <p:extLst>
      <p:ext uri="{BB962C8B-B14F-4D97-AF65-F5344CB8AC3E}">
        <p14:creationId xmlns:p14="http://schemas.microsoft.com/office/powerpoint/2010/main" val="1132968726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GENCI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C74B5"/>
      </a:accent1>
      <a:accent2>
        <a:srgbClr val="A8A8AA"/>
      </a:accent2>
      <a:accent3>
        <a:srgbClr val="F08A00"/>
      </a:accent3>
      <a:accent4>
        <a:srgbClr val="5C0F8C"/>
      </a:accent4>
      <a:accent5>
        <a:srgbClr val="BBD050"/>
      </a:accent5>
      <a:accent6>
        <a:srgbClr val="B85195"/>
      </a:accent6>
      <a:hlink>
        <a:srgbClr val="595959"/>
      </a:hlink>
      <a:folHlink>
        <a:srgbClr val="7F7F7F"/>
      </a:folHlink>
    </a:clrScheme>
    <a:fontScheme name="GENCI">
      <a:majorFont>
        <a:latin typeface="Helvetica Neue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9058</TotalTime>
  <Words>1621</Words>
  <Application>Microsoft Macintosh PowerPoint</Application>
  <PresentationFormat>Présentation à l'écran (4:3)</PresentationFormat>
  <Paragraphs>329</Paragraphs>
  <Slides>18</Slides>
  <Notes>10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5" baseType="lpstr">
      <vt:lpstr>Calibri</vt:lpstr>
      <vt:lpstr>Helvetica</vt:lpstr>
      <vt:lpstr>Helvetica Neue</vt:lpstr>
      <vt:lpstr>ＭＳ Ｐゴシック</vt:lpstr>
      <vt:lpstr>Wingdings</vt:lpstr>
      <vt:lpstr>Arial</vt:lpstr>
      <vt:lpstr>blank</vt:lpstr>
      <vt:lpstr>Au service de  la recherche scientifique,    l’innovation,    et la compétitivité des entreprises</vt:lpstr>
      <vt:lpstr>Calcul intensif et données massives</vt:lpstr>
      <vt:lpstr>HPC et Data Analytics : un enjeu majeur</vt:lpstr>
      <vt:lpstr>demain, quelles perspectives ?  </vt:lpstr>
      <vt:lpstr>Ecosystème du calcul intensif en france</vt:lpstr>
      <vt:lpstr>GENCI</vt:lpstr>
      <vt:lpstr>Evolution du contexte MONDIAL</vt:lpstr>
      <vt:lpstr>pracE -PaRtnership for Advanced Computing in Europe  </vt:lpstr>
      <vt:lpstr>PRACE infrastructure européenne</vt:lpstr>
      <vt:lpstr>Evolution du contexte Europeen (1/5)</vt:lpstr>
      <vt:lpstr>Présentation PowerPoint</vt:lpstr>
      <vt:lpstr>Evolution du contexte  Europeen (3/5)</vt:lpstr>
      <vt:lpstr>Evolution du contexte  Europeen (4/5)</vt:lpstr>
      <vt:lpstr>Evolution du contexte  Europeen (5/5) </vt:lpstr>
      <vt:lpstr>Présentation PowerPoint</vt:lpstr>
      <vt:lpstr>Le programme SIMSEO (1/3)</vt:lpstr>
      <vt:lpstr>Le programme simseo (2/3)</vt:lpstr>
      <vt:lpstr>Présentation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de GENCI</dc:title>
  <dc:creator>Laetitia Baudin</dc:creator>
  <cp:lastModifiedBy>MH VOUETTE</cp:lastModifiedBy>
  <cp:revision>506</cp:revision>
  <cp:lastPrinted>2017-09-26T09:51:20Z</cp:lastPrinted>
  <dcterms:created xsi:type="dcterms:W3CDTF">2015-05-29T09:43:05Z</dcterms:created>
  <dcterms:modified xsi:type="dcterms:W3CDTF">2017-09-26T19:10:54Z</dcterms:modified>
</cp:coreProperties>
</file>